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8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9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2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81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5" r:id="rId17"/>
    <p:sldId id="271" r:id="rId18"/>
    <p:sldId id="272" r:id="rId19"/>
    <p:sldId id="273" r:id="rId20"/>
    <p:sldId id="274" r:id="rId21"/>
  </p:sldIdLst>
  <p:sldSz cx="12192000" cy="6858000"/>
  <p:notesSz cx="6858000" cy="9144000"/>
  <p:embeddedFontLst>
    <p:embeddedFont>
      <p:font typeface="Arial Nova" panose="020B0504020202020204" pitchFamily="34" charset="0"/>
      <p:regular r:id="rId23"/>
      <p:bold r:id="rId24"/>
      <p:italic r:id="rId25"/>
      <p:boldItalic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Tw Cen MT" panose="020B0602020104020603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4B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437" autoAdjust="0"/>
  </p:normalViewPr>
  <p:slideViewPr>
    <p:cSldViewPr snapToGrid="0">
      <p:cViewPr varScale="1">
        <p:scale>
          <a:sx n="75" d="100"/>
          <a:sy n="75" d="100"/>
        </p:scale>
        <p:origin x="94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pgrad%20Campus%20Docs%20and%20Practice%20Sheets\Sales+Datas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pgrad%20Campus%20Docs%20and%20Practice%20Sheets\Sales+Datas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pgrad%20Campus%20Docs%20and%20Practice%20Sheets\Sales+Datase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esktop\Sales+Dataset%20Upt.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pgrad%20Campus%20Docs%20and%20Practice%20Sheets\Sales+Datase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pgrad%20Campus%20Docs%20and%20Practice%20Sheets\Sales+Datase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pgrad%20Campus%20Docs%20and%20Practice%20Sheets\Sales+Datase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pgrad%20Campus%20Docs%20and%20Practice%20Sheets\Sales+Dataset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[Sales+Dataset.xlsx]Branch 1!PivotTable3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/>
              <a:t>Distribution of City vs Opportunity Sizing</a:t>
            </a:r>
          </a:p>
        </c:rich>
      </c:tx>
      <c:layout>
        <c:manualLayout>
          <c:xMode val="edge"/>
          <c:yMode val="edge"/>
          <c:x val="0.20878116797900262"/>
          <c:y val="4.667444574095682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ctr"/>
          <c:showLegendKey val="0"/>
          <c:showVal val="0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</c:pivotFmt>
      <c:pivotFmt>
        <c:idx val="6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734175613144"/>
          <c:y val="0.2021380203787245"/>
          <c:w val="0.79245253416117889"/>
          <c:h val="0.590047455415797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'Branch 1'!$B$45:$B$46</c:f>
              <c:strCache>
                <c:ptCount val="1"/>
                <c:pt idx="0">
                  <c:v>Won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1'!$A$47:$A$54</c:f>
              <c:strCache>
                <c:ptCount val="7"/>
                <c:pt idx="0">
                  <c:v>Bengaluru</c:v>
                </c:pt>
                <c:pt idx="1">
                  <c:v>Chennai</c:v>
                </c:pt>
                <c:pt idx="2">
                  <c:v>Delhi</c:v>
                </c:pt>
                <c:pt idx="3">
                  <c:v>Hyderabad</c:v>
                </c:pt>
                <c:pt idx="4">
                  <c:v>Kolkata</c:v>
                </c:pt>
                <c:pt idx="5">
                  <c:v>Mumbai</c:v>
                </c:pt>
                <c:pt idx="6">
                  <c:v>Pune</c:v>
                </c:pt>
              </c:strCache>
            </c:strRef>
          </c:cat>
          <c:val>
            <c:numRef>
              <c:f>'Branch 1'!$B$47:$B$54</c:f>
              <c:numCache>
                <c:formatCode>0.00%</c:formatCode>
                <c:ptCount val="7"/>
                <c:pt idx="0">
                  <c:v>0.11766040732966472</c:v>
                </c:pt>
                <c:pt idx="1">
                  <c:v>9.3663130424916322E-2</c:v>
                </c:pt>
                <c:pt idx="2">
                  <c:v>0.19538208430249049</c:v>
                </c:pt>
                <c:pt idx="3">
                  <c:v>0.11465365632268679</c:v>
                </c:pt>
                <c:pt idx="4">
                  <c:v>8.8784251432461561E-2</c:v>
                </c:pt>
                <c:pt idx="5">
                  <c:v>0.30254722868327</c:v>
                </c:pt>
                <c:pt idx="6">
                  <c:v>8.7309241504510124E-2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D7-43B2-BB8E-0EFD08B496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702141488"/>
        <c:axId val="702137528"/>
      </c:barChart>
      <c:catAx>
        <c:axId val="7021414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CITY</a:t>
                </a:r>
              </a:p>
            </c:rich>
          </c:tx>
          <c:layout>
            <c:manualLayout>
              <c:xMode val="edge"/>
              <c:yMode val="edge"/>
              <c:x val="0.48100503062117234"/>
              <c:y val="0.8780372844292945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137528"/>
        <c:crosses val="autoZero"/>
        <c:auto val="1"/>
        <c:lblAlgn val="ctr"/>
        <c:lblOffset val="100"/>
        <c:noMultiLvlLbl val="0"/>
      </c:catAx>
      <c:valAx>
        <c:axId val="70213752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Opportunity SIZING</a:t>
                </a:r>
              </a:p>
            </c:rich>
          </c:tx>
          <c:layout>
            <c:manualLayout>
              <c:xMode val="edge"/>
              <c:yMode val="edge"/>
              <c:x val="4.1942694663167107E-2"/>
              <c:y val="0.2584218432730914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1414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8504507030536272"/>
          <c:y val="3.3336440209446004E-2"/>
          <c:w val="8.8956489675516226E-2"/>
          <c:h val="0.1937909710275628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[Sales+Dataset.xlsx]Branch 2!PivotTable9</c:name>
    <c:fmtId val="3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dirty="0"/>
              <a:t>Distribution of Sales medium vs opportunity status(%)</a:t>
            </a:r>
          </a:p>
        </c:rich>
      </c:tx>
      <c:layout>
        <c:manualLayout>
          <c:xMode val="edge"/>
          <c:yMode val="edge"/>
          <c:x val="0.1358947095684758"/>
          <c:y val="2.66589355725716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5249731907494199"/>
          <c:y val="0.1323193085576026"/>
          <c:w val="0.72242468816877026"/>
          <c:h val="0.6881197738413128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'Branch 2'!$B$114:$B$115</c:f>
              <c:strCache>
                <c:ptCount val="1"/>
                <c:pt idx="0">
                  <c:v>Loss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77000"/>
                  </a:schemeClr>
                </a:gs>
                <a:gs pos="75000">
                  <a:schemeClr val="accent2">
                    <a:tint val="77000"/>
                    <a:lumMod val="60000"/>
                    <a:lumOff val="40000"/>
                  </a:schemeClr>
                </a:gs>
                <a:gs pos="51000">
                  <a:schemeClr val="accent2">
                    <a:tint val="77000"/>
                    <a:alpha val="75000"/>
                  </a:schemeClr>
                </a:gs>
                <a:gs pos="100000">
                  <a:schemeClr val="accent2">
                    <a:tint val="77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2'!$A$116:$A$121</c:f>
              <c:strCache>
                <c:ptCount val="5"/>
                <c:pt idx="0">
                  <c:v>Enterprise Sellers</c:v>
                </c:pt>
                <c:pt idx="1">
                  <c:v>Marketing</c:v>
                </c:pt>
                <c:pt idx="2">
                  <c:v>Online Leads</c:v>
                </c:pt>
                <c:pt idx="3">
                  <c:v>Partners</c:v>
                </c:pt>
                <c:pt idx="4">
                  <c:v>Tele Sales</c:v>
                </c:pt>
              </c:strCache>
            </c:strRef>
          </c:cat>
          <c:val>
            <c:numRef>
              <c:f>'Branch 2'!$B$116:$B$121</c:f>
              <c:numCache>
                <c:formatCode>0.00%</c:formatCode>
                <c:ptCount val="5"/>
                <c:pt idx="0">
                  <c:v>0.32264017942966999</c:v>
                </c:pt>
                <c:pt idx="1">
                  <c:v>0.3888753604613906</c:v>
                </c:pt>
                <c:pt idx="2">
                  <c:v>7.4206984940724131E-3</c:v>
                </c:pt>
                <c:pt idx="3">
                  <c:v>2.9823774431272029E-2</c:v>
                </c:pt>
                <c:pt idx="4">
                  <c:v>2.5325216276834348E-2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5F-42D8-B0E2-71DE70BD37C1}"/>
            </c:ext>
          </c:extLst>
        </c:ser>
        <c:ser>
          <c:idx val="1"/>
          <c:order val="1"/>
          <c:tx>
            <c:strRef>
              <c:f>'Branch 2'!$C$114:$C$115</c:f>
              <c:strCache>
                <c:ptCount val="1"/>
                <c:pt idx="0">
                  <c:v>Won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shade val="76000"/>
                  </a:schemeClr>
                </a:gs>
                <a:gs pos="75000">
                  <a:schemeClr val="accent2">
                    <a:shade val="76000"/>
                    <a:lumMod val="60000"/>
                    <a:lumOff val="40000"/>
                  </a:schemeClr>
                </a:gs>
                <a:gs pos="51000">
                  <a:schemeClr val="accent2">
                    <a:shade val="76000"/>
                    <a:alpha val="75000"/>
                  </a:schemeClr>
                </a:gs>
                <a:gs pos="100000">
                  <a:schemeClr val="accent2">
                    <a:shade val="76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2'!$A$116:$A$121</c:f>
              <c:strCache>
                <c:ptCount val="5"/>
                <c:pt idx="0">
                  <c:v>Enterprise Sellers</c:v>
                </c:pt>
                <c:pt idx="1">
                  <c:v>Marketing</c:v>
                </c:pt>
                <c:pt idx="2">
                  <c:v>Online Leads</c:v>
                </c:pt>
                <c:pt idx="3">
                  <c:v>Partners</c:v>
                </c:pt>
                <c:pt idx="4">
                  <c:v>Tele Sales</c:v>
                </c:pt>
              </c:strCache>
            </c:strRef>
          </c:cat>
          <c:val>
            <c:numRef>
              <c:f>'Branch 2'!$C$116:$C$121</c:f>
              <c:numCache>
                <c:formatCode>0.00%</c:formatCode>
                <c:ptCount val="5"/>
                <c:pt idx="0">
                  <c:v>0.12283242550464595</c:v>
                </c:pt>
                <c:pt idx="1">
                  <c:v>8.8689522588913813E-2</c:v>
                </c:pt>
                <c:pt idx="2">
                  <c:v>5.1265619993591798E-4</c:v>
                </c:pt>
                <c:pt idx="3">
                  <c:v>6.7798782441525155E-3</c:v>
                </c:pt>
                <c:pt idx="4">
                  <c:v>7.1002883691124643E-3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5F-42D8-B0E2-71DE70BD37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702173528"/>
        <c:axId val="702168488"/>
      </c:barChart>
      <c:catAx>
        <c:axId val="7021735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B2B Sales medium</a:t>
                </a:r>
              </a:p>
            </c:rich>
          </c:tx>
          <c:layout>
            <c:manualLayout>
              <c:xMode val="edge"/>
              <c:yMode val="edge"/>
              <c:x val="0.41829854183311188"/>
              <c:y val="0.902485918904286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168488"/>
        <c:crosses val="autoZero"/>
        <c:auto val="1"/>
        <c:lblAlgn val="ctr"/>
        <c:lblOffset val="100"/>
        <c:noMultiLvlLbl val="0"/>
      </c:catAx>
      <c:valAx>
        <c:axId val="70216848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Opportunity</a:t>
                </a:r>
                <a:r>
                  <a:rPr lang="en-IN" b="1" baseline="0" dirty="0"/>
                  <a:t> Status(%)</a:t>
                </a:r>
                <a:endParaRPr lang="en-IN" b="1" dirty="0"/>
              </a:p>
            </c:rich>
          </c:tx>
          <c:layout>
            <c:manualLayout>
              <c:xMode val="edge"/>
              <c:yMode val="edge"/>
              <c:x val="3.8353356603620416E-2"/>
              <c:y val="0.190424854914848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173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1683662088954754"/>
          <c:y val="0.17192058477458455"/>
          <c:w val="6.2090544772516569E-2"/>
          <c:h val="0.1753571562891206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[Sales+Dataset.xlsx]Sheet6!PivotTable11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dirty="0"/>
              <a:t>DISTRIBUTION OF TECHNOLOGY VS OPPORTUNITY SIZING</a:t>
            </a:r>
          </a:p>
        </c:rich>
      </c:tx>
      <c:layout>
        <c:manualLayout>
          <c:xMode val="edge"/>
          <c:yMode val="edge"/>
          <c:x val="0.24657569729562312"/>
          <c:y val="3.33434619331833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171911987775873"/>
          <c:y val="0.11052937754508435"/>
          <c:w val="0.75492724751070817"/>
          <c:h val="0.57410162204278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Sheet6!$B$3:$B$4</c:f>
              <c:strCache>
                <c:ptCount val="1"/>
                <c:pt idx="0">
                  <c:v>Analytics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Sheet6!$A$5:$A$21</c:f>
              <c:multiLvlStrCache>
                <c:ptCount val="14"/>
                <c:lvl>
                  <c:pt idx="0">
                    <c:v>10K or less</c:v>
                  </c:pt>
                  <c:pt idx="1">
                    <c:v>10K to 20K</c:v>
                  </c:pt>
                  <c:pt idx="2">
                    <c:v>20K to 30K</c:v>
                  </c:pt>
                  <c:pt idx="3">
                    <c:v>30K to 40K</c:v>
                  </c:pt>
                  <c:pt idx="4">
                    <c:v>40K to 50K</c:v>
                  </c:pt>
                  <c:pt idx="5">
                    <c:v>50K to 60K</c:v>
                  </c:pt>
                  <c:pt idx="6">
                    <c:v>More than 60K</c:v>
                  </c:pt>
                  <c:pt idx="7">
                    <c:v>10K or less</c:v>
                  </c:pt>
                  <c:pt idx="8">
                    <c:v>10K to 20K</c:v>
                  </c:pt>
                  <c:pt idx="9">
                    <c:v>20K to 30K</c:v>
                  </c:pt>
                  <c:pt idx="10">
                    <c:v>30K to 40K</c:v>
                  </c:pt>
                  <c:pt idx="11">
                    <c:v>40K to 50K</c:v>
                  </c:pt>
                  <c:pt idx="12">
                    <c:v>50K to 60K</c:v>
                  </c:pt>
                  <c:pt idx="13">
                    <c:v>More than 60K</c:v>
                  </c:pt>
                </c:lvl>
                <c:lvl>
                  <c:pt idx="0">
                    <c:v>Loss</c:v>
                  </c:pt>
                  <c:pt idx="7">
                    <c:v>Won</c:v>
                  </c:pt>
                </c:lvl>
              </c:multiLvlStrCache>
            </c:multiLvlStrRef>
          </c:cat>
          <c:val>
            <c:numRef>
              <c:f>Sheet6!$B$5:$B$21</c:f>
              <c:numCache>
                <c:formatCode>0.00%</c:formatCode>
                <c:ptCount val="14"/>
                <c:pt idx="0">
                  <c:v>6.5363665491829546E-4</c:v>
                </c:pt>
                <c:pt idx="1">
                  <c:v>3.4604293495674464E-4</c:v>
                </c:pt>
                <c:pt idx="2">
                  <c:v>2.819609099647549E-4</c:v>
                </c:pt>
                <c:pt idx="3">
                  <c:v>4.7420698494072411E-4</c:v>
                </c:pt>
                <c:pt idx="4">
                  <c:v>5.1265619993591798E-4</c:v>
                </c:pt>
                <c:pt idx="5">
                  <c:v>2.306952899711631E-4</c:v>
                </c:pt>
                <c:pt idx="6">
                  <c:v>1.5379685998077538E-4</c:v>
                </c:pt>
                <c:pt idx="7">
                  <c:v>4.1012495994873437E-4</c:v>
                </c:pt>
                <c:pt idx="8">
                  <c:v>1.794296699775713E-4</c:v>
                </c:pt>
                <c:pt idx="9">
                  <c:v>1.5379685998077538E-4</c:v>
                </c:pt>
                <c:pt idx="10">
                  <c:v>6.4082024991989747E-5</c:v>
                </c:pt>
                <c:pt idx="11">
                  <c:v>7.6898429990387691E-5</c:v>
                </c:pt>
                <c:pt idx="12">
                  <c:v>5.1265619993591797E-5</c:v>
                </c:pt>
                <c:pt idx="13">
                  <c:v>1.2816404998397949E-5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9D9-404C-B0DC-84875D69426A}"/>
            </c:ext>
          </c:extLst>
        </c:ser>
        <c:ser>
          <c:idx val="1"/>
          <c:order val="1"/>
          <c:tx>
            <c:strRef>
              <c:f>Sheet6!$C$3:$C$4</c:f>
              <c:strCache>
                <c:ptCount val="1"/>
                <c:pt idx="0">
                  <c:v>ERP Implementation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Sheet6!$A$5:$A$21</c:f>
              <c:multiLvlStrCache>
                <c:ptCount val="14"/>
                <c:lvl>
                  <c:pt idx="0">
                    <c:v>10K or less</c:v>
                  </c:pt>
                  <c:pt idx="1">
                    <c:v>10K to 20K</c:v>
                  </c:pt>
                  <c:pt idx="2">
                    <c:v>20K to 30K</c:v>
                  </c:pt>
                  <c:pt idx="3">
                    <c:v>30K to 40K</c:v>
                  </c:pt>
                  <c:pt idx="4">
                    <c:v>40K to 50K</c:v>
                  </c:pt>
                  <c:pt idx="5">
                    <c:v>50K to 60K</c:v>
                  </c:pt>
                  <c:pt idx="6">
                    <c:v>More than 60K</c:v>
                  </c:pt>
                  <c:pt idx="7">
                    <c:v>10K or less</c:v>
                  </c:pt>
                  <c:pt idx="8">
                    <c:v>10K to 20K</c:v>
                  </c:pt>
                  <c:pt idx="9">
                    <c:v>20K to 30K</c:v>
                  </c:pt>
                  <c:pt idx="10">
                    <c:v>30K to 40K</c:v>
                  </c:pt>
                  <c:pt idx="11">
                    <c:v>40K to 50K</c:v>
                  </c:pt>
                  <c:pt idx="12">
                    <c:v>50K to 60K</c:v>
                  </c:pt>
                  <c:pt idx="13">
                    <c:v>More than 60K</c:v>
                  </c:pt>
                </c:lvl>
                <c:lvl>
                  <c:pt idx="0">
                    <c:v>Loss</c:v>
                  </c:pt>
                  <c:pt idx="7">
                    <c:v>Won</c:v>
                  </c:pt>
                </c:lvl>
              </c:multiLvlStrCache>
            </c:multiLvlStrRef>
          </c:cat>
          <c:val>
            <c:numRef>
              <c:f>Sheet6!$C$5:$C$21</c:f>
              <c:numCache>
                <c:formatCode>0.00%</c:formatCode>
                <c:ptCount val="14"/>
                <c:pt idx="0">
                  <c:v>6.5786606856776675E-2</c:v>
                </c:pt>
                <c:pt idx="1">
                  <c:v>9.5110541493111184E-2</c:v>
                </c:pt>
                <c:pt idx="2">
                  <c:v>7.3502082665812235E-2</c:v>
                </c:pt>
                <c:pt idx="3">
                  <c:v>8.9381608458827297E-2</c:v>
                </c:pt>
                <c:pt idx="4">
                  <c:v>0.12146107016981737</c:v>
                </c:pt>
                <c:pt idx="5">
                  <c:v>3.106696571611663E-2</c:v>
                </c:pt>
                <c:pt idx="6">
                  <c:v>1.3034283883370714E-2</c:v>
                </c:pt>
                <c:pt idx="7">
                  <c:v>4.117910925985261E-2</c:v>
                </c:pt>
                <c:pt idx="8">
                  <c:v>3.6090996475488628E-2</c:v>
                </c:pt>
                <c:pt idx="9">
                  <c:v>2.4979173341877603E-2</c:v>
                </c:pt>
                <c:pt idx="10">
                  <c:v>1.963473245754566E-2</c:v>
                </c:pt>
                <c:pt idx="11">
                  <c:v>1.62512015379686E-2</c:v>
                </c:pt>
                <c:pt idx="12">
                  <c:v>7.036206344120474E-3</c:v>
                </c:pt>
                <c:pt idx="13">
                  <c:v>3.8705543095161809E-3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9D9-404C-B0DC-84875D69426A}"/>
            </c:ext>
          </c:extLst>
        </c:ser>
        <c:ser>
          <c:idx val="2"/>
          <c:order val="2"/>
          <c:tx>
            <c:strRef>
              <c:f>Sheet6!$D$3:$D$4</c:f>
              <c:strCache>
                <c:ptCount val="1"/>
                <c:pt idx="0">
                  <c:v>Legacy Modernization</c:v>
                </c:pt>
              </c:strCache>
            </c:strRef>
          </c:tx>
          <c:spPr>
            <a:gradFill flip="none" rotWithShape="1">
              <a:gsLst>
                <a:gs pos="0">
                  <a:schemeClr val="accent3"/>
                </a:gs>
                <a:gs pos="75000">
                  <a:schemeClr val="accent3">
                    <a:lumMod val="60000"/>
                    <a:lumOff val="40000"/>
                  </a:schemeClr>
                </a:gs>
                <a:gs pos="51000">
                  <a:schemeClr val="accent3">
                    <a:alpha val="75000"/>
                  </a:schemeClr>
                </a:gs>
                <a:gs pos="100000">
                  <a:schemeClr val="accent3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Sheet6!$A$5:$A$21</c:f>
              <c:multiLvlStrCache>
                <c:ptCount val="14"/>
                <c:lvl>
                  <c:pt idx="0">
                    <c:v>10K or less</c:v>
                  </c:pt>
                  <c:pt idx="1">
                    <c:v>10K to 20K</c:v>
                  </c:pt>
                  <c:pt idx="2">
                    <c:v>20K to 30K</c:v>
                  </c:pt>
                  <c:pt idx="3">
                    <c:v>30K to 40K</c:v>
                  </c:pt>
                  <c:pt idx="4">
                    <c:v>40K to 50K</c:v>
                  </c:pt>
                  <c:pt idx="5">
                    <c:v>50K to 60K</c:v>
                  </c:pt>
                  <c:pt idx="6">
                    <c:v>More than 60K</c:v>
                  </c:pt>
                  <c:pt idx="7">
                    <c:v>10K or less</c:v>
                  </c:pt>
                  <c:pt idx="8">
                    <c:v>10K to 20K</c:v>
                  </c:pt>
                  <c:pt idx="9">
                    <c:v>20K to 30K</c:v>
                  </c:pt>
                  <c:pt idx="10">
                    <c:v>30K to 40K</c:v>
                  </c:pt>
                  <c:pt idx="11">
                    <c:v>40K to 50K</c:v>
                  </c:pt>
                  <c:pt idx="12">
                    <c:v>50K to 60K</c:v>
                  </c:pt>
                  <c:pt idx="13">
                    <c:v>More than 60K</c:v>
                  </c:pt>
                </c:lvl>
                <c:lvl>
                  <c:pt idx="0">
                    <c:v>Loss</c:v>
                  </c:pt>
                  <c:pt idx="7">
                    <c:v>Won</c:v>
                  </c:pt>
                </c:lvl>
              </c:multiLvlStrCache>
            </c:multiLvlStrRef>
          </c:cat>
          <c:val>
            <c:numRef>
              <c:f>Sheet6!$D$5:$D$21</c:f>
              <c:numCache>
                <c:formatCode>0.00%</c:formatCode>
                <c:ptCount val="14"/>
                <c:pt idx="0">
                  <c:v>4.1012495994873437E-4</c:v>
                </c:pt>
                <c:pt idx="1">
                  <c:v>9.0996475488625439E-4</c:v>
                </c:pt>
                <c:pt idx="2">
                  <c:v>6.4082024991989745E-4</c:v>
                </c:pt>
                <c:pt idx="3">
                  <c:v>1.2431912848446011E-3</c:v>
                </c:pt>
                <c:pt idx="4">
                  <c:v>2.7939762896507531E-3</c:v>
                </c:pt>
                <c:pt idx="5">
                  <c:v>6.6645305991669336E-4</c:v>
                </c:pt>
                <c:pt idx="6">
                  <c:v>1.9224607497596923E-4</c:v>
                </c:pt>
                <c:pt idx="7">
                  <c:v>1.9224607497596923E-4</c:v>
                </c:pt>
                <c:pt idx="8">
                  <c:v>1.2816404998397949E-4</c:v>
                </c:pt>
                <c:pt idx="9">
                  <c:v>1.794296699775713E-4</c:v>
                </c:pt>
                <c:pt idx="10">
                  <c:v>1.9224607497596923E-4</c:v>
                </c:pt>
                <c:pt idx="11">
                  <c:v>1.9224607497596923E-4</c:v>
                </c:pt>
                <c:pt idx="12">
                  <c:v>6.4082024991989747E-5</c:v>
                </c:pt>
                <c:pt idx="1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9D9-404C-B0DC-84875D69426A}"/>
            </c:ext>
          </c:extLst>
        </c:ser>
        <c:ser>
          <c:idx val="3"/>
          <c:order val="3"/>
          <c:tx>
            <c:strRef>
              <c:f>Sheet6!$E$3:$E$4</c:f>
              <c:strCache>
                <c:ptCount val="1"/>
                <c:pt idx="0">
                  <c:v>Technical Business Solutions</c:v>
                </c:pt>
              </c:strCache>
            </c:strRef>
          </c:tx>
          <c:spPr>
            <a:gradFill flip="none" rotWithShape="1">
              <a:gsLst>
                <a:gs pos="0">
                  <a:schemeClr val="accent4"/>
                </a:gs>
                <a:gs pos="75000">
                  <a:schemeClr val="accent4">
                    <a:lumMod val="60000"/>
                    <a:lumOff val="40000"/>
                  </a:schemeClr>
                </a:gs>
                <a:gs pos="51000">
                  <a:schemeClr val="accent4">
                    <a:alpha val="75000"/>
                  </a:schemeClr>
                </a:gs>
                <a:gs pos="100000">
                  <a:schemeClr val="accent4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Sheet6!$A$5:$A$21</c:f>
              <c:multiLvlStrCache>
                <c:ptCount val="14"/>
                <c:lvl>
                  <c:pt idx="0">
                    <c:v>10K or less</c:v>
                  </c:pt>
                  <c:pt idx="1">
                    <c:v>10K to 20K</c:v>
                  </c:pt>
                  <c:pt idx="2">
                    <c:v>20K to 30K</c:v>
                  </c:pt>
                  <c:pt idx="3">
                    <c:v>30K to 40K</c:v>
                  </c:pt>
                  <c:pt idx="4">
                    <c:v>40K to 50K</c:v>
                  </c:pt>
                  <c:pt idx="5">
                    <c:v>50K to 60K</c:v>
                  </c:pt>
                  <c:pt idx="6">
                    <c:v>More than 60K</c:v>
                  </c:pt>
                  <c:pt idx="7">
                    <c:v>10K or less</c:v>
                  </c:pt>
                  <c:pt idx="8">
                    <c:v>10K to 20K</c:v>
                  </c:pt>
                  <c:pt idx="9">
                    <c:v>20K to 30K</c:v>
                  </c:pt>
                  <c:pt idx="10">
                    <c:v>30K to 40K</c:v>
                  </c:pt>
                  <c:pt idx="11">
                    <c:v>40K to 50K</c:v>
                  </c:pt>
                  <c:pt idx="12">
                    <c:v>50K to 60K</c:v>
                  </c:pt>
                  <c:pt idx="13">
                    <c:v>More than 60K</c:v>
                  </c:pt>
                </c:lvl>
                <c:lvl>
                  <c:pt idx="0">
                    <c:v>Loss</c:v>
                  </c:pt>
                  <c:pt idx="7">
                    <c:v>Won</c:v>
                  </c:pt>
                </c:lvl>
              </c:multiLvlStrCache>
            </c:multiLvlStrRef>
          </c:cat>
          <c:val>
            <c:numRef>
              <c:f>Sheet6!$E$5:$E$21</c:f>
              <c:numCache>
                <c:formatCode>0.00%</c:formatCode>
                <c:ptCount val="14"/>
                <c:pt idx="0">
                  <c:v>2.6247997436719E-2</c:v>
                </c:pt>
                <c:pt idx="1">
                  <c:v>4.5626401794296702E-2</c:v>
                </c:pt>
                <c:pt idx="2">
                  <c:v>4.1127843639859017E-2</c:v>
                </c:pt>
                <c:pt idx="3">
                  <c:v>5.3239346363345083E-2</c:v>
                </c:pt>
                <c:pt idx="4">
                  <c:v>7.9705222685036853E-2</c:v>
                </c:pt>
                <c:pt idx="5">
                  <c:v>2.0352451137455943E-2</c:v>
                </c:pt>
                <c:pt idx="6">
                  <c:v>8.9330342838833711E-3</c:v>
                </c:pt>
                <c:pt idx="7">
                  <c:v>2.013457225248318E-2</c:v>
                </c:pt>
                <c:pt idx="8">
                  <c:v>1.5430951618071131E-2</c:v>
                </c:pt>
                <c:pt idx="9">
                  <c:v>1.2521627683434797E-2</c:v>
                </c:pt>
                <c:pt idx="10">
                  <c:v>1.0432553668695931E-2</c:v>
                </c:pt>
                <c:pt idx="11">
                  <c:v>1.0650432553668696E-2</c:v>
                </c:pt>
                <c:pt idx="12">
                  <c:v>3.7680230695289973E-3</c:v>
                </c:pt>
                <c:pt idx="13">
                  <c:v>2.0378083947452741E-3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9D9-404C-B0DC-84875D6942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1070968784"/>
        <c:axId val="1070975264"/>
      </c:barChart>
      <c:catAx>
        <c:axId val="10709687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Opportunity sizing</a:t>
                </a:r>
              </a:p>
            </c:rich>
          </c:tx>
          <c:layout>
            <c:manualLayout>
              <c:xMode val="edge"/>
              <c:yMode val="edge"/>
              <c:x val="0.40742196501953293"/>
              <c:y val="0.941060099441022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0975264"/>
        <c:crosses val="autoZero"/>
        <c:auto val="1"/>
        <c:lblAlgn val="ctr"/>
        <c:lblOffset val="100"/>
        <c:noMultiLvlLbl val="0"/>
      </c:catAx>
      <c:valAx>
        <c:axId val="1070975264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Opportunity status(%)</a:t>
                </a:r>
              </a:p>
            </c:rich>
          </c:tx>
          <c:layout>
            <c:manualLayout>
              <c:xMode val="edge"/>
              <c:yMode val="edge"/>
              <c:x val="2.0538165286117509E-2"/>
              <c:y val="0.2059610807334218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0968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7489913796144503"/>
          <c:y val="0.1192581293830418"/>
          <c:w val="0.11802705869028812"/>
          <c:h val="0.56078566095468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[Sales+Dataset Upt..xlsx]Branch 2 Sub Branch!PivotTable2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b="0" dirty="0"/>
              <a:t>DISTRIBUTION OF SALES MEDIUM vs SALES VELOCITY </a:t>
            </a:r>
          </a:p>
        </c:rich>
      </c:tx>
      <c:layout>
        <c:manualLayout>
          <c:xMode val="edge"/>
          <c:yMode val="edge"/>
          <c:x val="0.25978447660020321"/>
          <c:y val="3.556911280670107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729681322023587"/>
          <c:y val="0.13068538742209823"/>
          <c:w val="0.76365121574127282"/>
          <c:h val="0.615867363617032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'Branch 2 Sub Branch'!$B$2:$B$3</c:f>
              <c:strCache>
                <c:ptCount val="1"/>
                <c:pt idx="0">
                  <c:v>Loss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77000"/>
                  </a:schemeClr>
                </a:gs>
                <a:gs pos="75000">
                  <a:schemeClr val="accent2">
                    <a:tint val="77000"/>
                    <a:lumMod val="60000"/>
                    <a:lumOff val="40000"/>
                  </a:schemeClr>
                </a:gs>
                <a:gs pos="51000">
                  <a:schemeClr val="accent2">
                    <a:tint val="77000"/>
                    <a:alpha val="75000"/>
                  </a:schemeClr>
                </a:gs>
                <a:gs pos="100000">
                  <a:schemeClr val="accent2">
                    <a:tint val="77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2 Sub Branch'!$A$4:$A$9</c:f>
              <c:strCache>
                <c:ptCount val="5"/>
                <c:pt idx="0">
                  <c:v>Marketing</c:v>
                </c:pt>
                <c:pt idx="1">
                  <c:v>Enterprise Sellers</c:v>
                </c:pt>
                <c:pt idx="2">
                  <c:v>Partners</c:v>
                </c:pt>
                <c:pt idx="3">
                  <c:v>Tele Sales</c:v>
                </c:pt>
                <c:pt idx="4">
                  <c:v>Online Leads</c:v>
                </c:pt>
              </c:strCache>
            </c:strRef>
          </c:cat>
          <c:val>
            <c:numRef>
              <c:f>'Branch 2 Sub Branch'!$B$4:$B$9</c:f>
              <c:numCache>
                <c:formatCode>General</c:formatCode>
                <c:ptCount val="5"/>
                <c:pt idx="0">
                  <c:v>30342</c:v>
                </c:pt>
                <c:pt idx="1">
                  <c:v>25174</c:v>
                </c:pt>
                <c:pt idx="2">
                  <c:v>2327</c:v>
                </c:pt>
                <c:pt idx="3">
                  <c:v>1976</c:v>
                </c:pt>
                <c:pt idx="4">
                  <c:v>579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949-432A-845C-AB18D076C313}"/>
            </c:ext>
          </c:extLst>
        </c:ser>
        <c:ser>
          <c:idx val="1"/>
          <c:order val="1"/>
          <c:tx>
            <c:strRef>
              <c:f>'Branch 2 Sub Branch'!$C$2:$C$3</c:f>
              <c:strCache>
                <c:ptCount val="1"/>
                <c:pt idx="0">
                  <c:v>Won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shade val="76000"/>
                  </a:schemeClr>
                </a:gs>
                <a:gs pos="75000">
                  <a:schemeClr val="accent2">
                    <a:shade val="76000"/>
                    <a:lumMod val="60000"/>
                    <a:lumOff val="40000"/>
                  </a:schemeClr>
                </a:gs>
                <a:gs pos="51000">
                  <a:schemeClr val="accent2">
                    <a:shade val="76000"/>
                    <a:alpha val="75000"/>
                  </a:schemeClr>
                </a:gs>
                <a:gs pos="100000">
                  <a:schemeClr val="accent2">
                    <a:shade val="76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2 Sub Branch'!$A$4:$A$9</c:f>
              <c:strCache>
                <c:ptCount val="5"/>
                <c:pt idx="0">
                  <c:v>Marketing</c:v>
                </c:pt>
                <c:pt idx="1">
                  <c:v>Enterprise Sellers</c:v>
                </c:pt>
                <c:pt idx="2">
                  <c:v>Partners</c:v>
                </c:pt>
                <c:pt idx="3">
                  <c:v>Tele Sales</c:v>
                </c:pt>
                <c:pt idx="4">
                  <c:v>Online Leads</c:v>
                </c:pt>
              </c:strCache>
            </c:strRef>
          </c:cat>
          <c:val>
            <c:numRef>
              <c:f>'Branch 2 Sub Branch'!$C$4:$C$9</c:f>
              <c:numCache>
                <c:formatCode>General</c:formatCode>
                <c:ptCount val="5"/>
                <c:pt idx="0">
                  <c:v>6920</c:v>
                </c:pt>
                <c:pt idx="1">
                  <c:v>9584</c:v>
                </c:pt>
                <c:pt idx="2">
                  <c:v>529</c:v>
                </c:pt>
                <c:pt idx="3">
                  <c:v>554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949-432A-845C-AB18D076C3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894518648"/>
        <c:axId val="894521888"/>
      </c:barChart>
      <c:catAx>
        <c:axId val="8945186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dirty="0"/>
                  <a:t>Sales medium</a:t>
                </a:r>
              </a:p>
            </c:rich>
          </c:tx>
          <c:layout>
            <c:manualLayout>
              <c:xMode val="edge"/>
              <c:yMode val="edge"/>
              <c:x val="0.43967220043815086"/>
              <c:y val="0.8577041438016419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4521888"/>
        <c:crosses val="autoZero"/>
        <c:auto val="1"/>
        <c:lblAlgn val="ctr"/>
        <c:lblOffset val="100"/>
        <c:noMultiLvlLbl val="0"/>
      </c:catAx>
      <c:valAx>
        <c:axId val="89452188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dirty="0"/>
                  <a:t>Sales velocity( No. of days)</a:t>
                </a:r>
              </a:p>
            </c:rich>
          </c:tx>
          <c:layout>
            <c:manualLayout>
              <c:xMode val="edge"/>
              <c:yMode val="edge"/>
              <c:x val="2.3268728568707136E-2"/>
              <c:y val="0.1328390333603468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4518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485723615775714"/>
          <c:y val="0.1540274892348554"/>
          <c:w val="9.2934903667115765E-2"/>
          <c:h val="0.672244593204351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[Sales+Dataset.xlsx]Sheet5!PivotTable5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dirty="0"/>
              <a:t>Distribution of City vs business from client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1678105956001015E-2"/>
          <c:y val="0.10577204805156754"/>
          <c:w val="0.81345153294199213"/>
          <c:h val="0.656123529533903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Sheet5!$B$3:$B$4</c:f>
              <c:strCache>
                <c:ptCount val="1"/>
                <c:pt idx="0">
                  <c:v>Bengaluru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Sheet5!$A$5:$A$10</c:f>
              <c:multiLvlStrCache>
                <c:ptCount val="4"/>
                <c:lvl>
                  <c:pt idx="0">
                    <c:v>0 - 25,000</c:v>
                  </c:pt>
                  <c:pt idx="1">
                    <c:v>25,000 - 50,000</c:v>
                  </c:pt>
                  <c:pt idx="2">
                    <c:v>50,000 - 100,000</c:v>
                  </c:pt>
                  <c:pt idx="3">
                    <c:v>More than 100,000</c:v>
                  </c:pt>
                </c:lvl>
                <c:lvl>
                  <c:pt idx="0">
                    <c:v>Won</c:v>
                  </c:pt>
                </c:lvl>
              </c:multiLvlStrCache>
            </c:multiLvlStrRef>
          </c:cat>
          <c:val>
            <c:numRef>
              <c:f>Sheet5!$B$5:$B$10</c:f>
              <c:numCache>
                <c:formatCode>0.00%</c:formatCode>
                <c:ptCount val="4"/>
                <c:pt idx="0">
                  <c:v>3.9375665129478536E-2</c:v>
                </c:pt>
                <c:pt idx="1">
                  <c:v>3.8843561546647747E-2</c:v>
                </c:pt>
                <c:pt idx="2">
                  <c:v>3.210358283079106E-2</c:v>
                </c:pt>
                <c:pt idx="3">
                  <c:v>2.4831500532103583E-2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E4-455D-BF0E-2F7BC3CCFF32}"/>
            </c:ext>
          </c:extLst>
        </c:ser>
        <c:ser>
          <c:idx val="1"/>
          <c:order val="1"/>
          <c:tx>
            <c:strRef>
              <c:f>Sheet5!$C$3:$C$4</c:f>
              <c:strCache>
                <c:ptCount val="1"/>
                <c:pt idx="0">
                  <c:v>Chennai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Sheet5!$A$5:$A$10</c:f>
              <c:multiLvlStrCache>
                <c:ptCount val="4"/>
                <c:lvl>
                  <c:pt idx="0">
                    <c:v>0 - 25,000</c:v>
                  </c:pt>
                  <c:pt idx="1">
                    <c:v>25,000 - 50,000</c:v>
                  </c:pt>
                  <c:pt idx="2">
                    <c:v>50,000 - 100,000</c:v>
                  </c:pt>
                  <c:pt idx="3">
                    <c:v>More than 100,000</c:v>
                  </c:pt>
                </c:lvl>
                <c:lvl>
                  <c:pt idx="0">
                    <c:v>Won</c:v>
                  </c:pt>
                </c:lvl>
              </c:multiLvlStrCache>
            </c:multiLvlStrRef>
          </c:cat>
          <c:val>
            <c:numRef>
              <c:f>Sheet5!$C$5:$C$10</c:f>
              <c:numCache>
                <c:formatCode>0.00%</c:formatCode>
                <c:ptCount val="4"/>
                <c:pt idx="0">
                  <c:v>2.625044341965236E-2</c:v>
                </c:pt>
                <c:pt idx="1">
                  <c:v>2.2525718339836822E-2</c:v>
                </c:pt>
                <c:pt idx="2">
                  <c:v>2.1638879035118838E-2</c:v>
                </c:pt>
                <c:pt idx="3">
                  <c:v>2.5895707697765166E-2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1E4-455D-BF0E-2F7BC3CCFF32}"/>
            </c:ext>
          </c:extLst>
        </c:ser>
        <c:ser>
          <c:idx val="2"/>
          <c:order val="2"/>
          <c:tx>
            <c:strRef>
              <c:f>Sheet5!$D$3:$D$4</c:f>
              <c:strCache>
                <c:ptCount val="1"/>
                <c:pt idx="0">
                  <c:v>Delhi</c:v>
                </c:pt>
              </c:strCache>
            </c:strRef>
          </c:tx>
          <c:spPr>
            <a:gradFill flip="none" rotWithShape="1">
              <a:gsLst>
                <a:gs pos="0">
                  <a:schemeClr val="accent3"/>
                </a:gs>
                <a:gs pos="75000">
                  <a:schemeClr val="accent3">
                    <a:lumMod val="60000"/>
                    <a:lumOff val="40000"/>
                  </a:schemeClr>
                </a:gs>
                <a:gs pos="51000">
                  <a:schemeClr val="accent3">
                    <a:alpha val="75000"/>
                  </a:schemeClr>
                </a:gs>
                <a:gs pos="100000">
                  <a:schemeClr val="accent3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Sheet5!$A$5:$A$10</c:f>
              <c:multiLvlStrCache>
                <c:ptCount val="4"/>
                <c:lvl>
                  <c:pt idx="0">
                    <c:v>0 - 25,000</c:v>
                  </c:pt>
                  <c:pt idx="1">
                    <c:v>25,000 - 50,000</c:v>
                  </c:pt>
                  <c:pt idx="2">
                    <c:v>50,000 - 100,000</c:v>
                  </c:pt>
                  <c:pt idx="3">
                    <c:v>More than 100,000</c:v>
                  </c:pt>
                </c:lvl>
                <c:lvl>
                  <c:pt idx="0">
                    <c:v>Won</c:v>
                  </c:pt>
                </c:lvl>
              </c:multiLvlStrCache>
            </c:multiLvlStrRef>
          </c:cat>
          <c:val>
            <c:numRef>
              <c:f>Sheet5!$D$5:$D$10</c:f>
              <c:numCache>
                <c:formatCode>0.00%</c:formatCode>
                <c:ptCount val="4"/>
                <c:pt idx="0">
                  <c:v>4.0085136573252925E-2</c:v>
                </c:pt>
                <c:pt idx="1">
                  <c:v>5.4097197587797088E-2</c:v>
                </c:pt>
                <c:pt idx="2">
                  <c:v>3.103937566512948E-2</c:v>
                </c:pt>
                <c:pt idx="3">
                  <c:v>4.5228804540617243E-2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1E4-455D-BF0E-2F7BC3CCFF32}"/>
            </c:ext>
          </c:extLst>
        </c:ser>
        <c:ser>
          <c:idx val="3"/>
          <c:order val="3"/>
          <c:tx>
            <c:strRef>
              <c:f>Sheet5!$E$3:$E$4</c:f>
              <c:strCache>
                <c:ptCount val="1"/>
                <c:pt idx="0">
                  <c:v>Hyderabad</c:v>
                </c:pt>
              </c:strCache>
            </c:strRef>
          </c:tx>
          <c:spPr>
            <a:gradFill flip="none" rotWithShape="1">
              <a:gsLst>
                <a:gs pos="0">
                  <a:schemeClr val="accent4"/>
                </a:gs>
                <a:gs pos="75000">
                  <a:schemeClr val="accent4">
                    <a:lumMod val="60000"/>
                    <a:lumOff val="40000"/>
                  </a:schemeClr>
                </a:gs>
                <a:gs pos="51000">
                  <a:schemeClr val="accent4">
                    <a:alpha val="75000"/>
                  </a:schemeClr>
                </a:gs>
                <a:gs pos="100000">
                  <a:schemeClr val="accent4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Sheet5!$A$5:$A$10</c:f>
              <c:multiLvlStrCache>
                <c:ptCount val="4"/>
                <c:lvl>
                  <c:pt idx="0">
                    <c:v>0 - 25,000</c:v>
                  </c:pt>
                  <c:pt idx="1">
                    <c:v>25,000 - 50,000</c:v>
                  </c:pt>
                  <c:pt idx="2">
                    <c:v>50,000 - 100,000</c:v>
                  </c:pt>
                  <c:pt idx="3">
                    <c:v>More than 100,000</c:v>
                  </c:pt>
                </c:lvl>
                <c:lvl>
                  <c:pt idx="0">
                    <c:v>Won</c:v>
                  </c:pt>
                </c:lvl>
              </c:multiLvlStrCache>
            </c:multiLvlStrRef>
          </c:cat>
          <c:val>
            <c:numRef>
              <c:f>Sheet5!$E$5:$E$10</c:f>
              <c:numCache>
                <c:formatCode>0.00%</c:formatCode>
                <c:ptCount val="4"/>
                <c:pt idx="0">
                  <c:v>3.210358283079106E-2</c:v>
                </c:pt>
                <c:pt idx="1">
                  <c:v>3.4409365023057824E-2</c:v>
                </c:pt>
                <c:pt idx="2">
                  <c:v>2.8910961333806315E-2</c:v>
                </c:pt>
                <c:pt idx="3">
                  <c:v>2.323518978361121E-2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1E4-455D-BF0E-2F7BC3CCFF32}"/>
            </c:ext>
          </c:extLst>
        </c:ser>
        <c:ser>
          <c:idx val="4"/>
          <c:order val="4"/>
          <c:tx>
            <c:strRef>
              <c:f>Sheet5!$F$3:$F$4</c:f>
              <c:strCache>
                <c:ptCount val="1"/>
                <c:pt idx="0">
                  <c:v>Kolkata</c:v>
                </c:pt>
              </c:strCache>
            </c:strRef>
          </c:tx>
          <c:spPr>
            <a:gradFill flip="none" rotWithShape="1">
              <a:gsLst>
                <a:gs pos="0">
                  <a:schemeClr val="accent5"/>
                </a:gs>
                <a:gs pos="75000">
                  <a:schemeClr val="accent5">
                    <a:lumMod val="60000"/>
                    <a:lumOff val="40000"/>
                  </a:schemeClr>
                </a:gs>
                <a:gs pos="51000">
                  <a:schemeClr val="accent5">
                    <a:alpha val="75000"/>
                  </a:schemeClr>
                </a:gs>
                <a:gs pos="100000">
                  <a:schemeClr val="accent5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Sheet5!$A$5:$A$10</c:f>
              <c:multiLvlStrCache>
                <c:ptCount val="4"/>
                <c:lvl>
                  <c:pt idx="0">
                    <c:v>0 - 25,000</c:v>
                  </c:pt>
                  <c:pt idx="1">
                    <c:v>25,000 - 50,000</c:v>
                  </c:pt>
                  <c:pt idx="2">
                    <c:v>50,000 - 100,000</c:v>
                  </c:pt>
                  <c:pt idx="3">
                    <c:v>More than 100,000</c:v>
                  </c:pt>
                </c:lvl>
                <c:lvl>
                  <c:pt idx="0">
                    <c:v>Won</c:v>
                  </c:pt>
                </c:lvl>
              </c:multiLvlStrCache>
            </c:multiLvlStrRef>
          </c:cat>
          <c:val>
            <c:numRef>
              <c:f>Sheet5!$F$5:$F$10</c:f>
              <c:numCache>
                <c:formatCode>0.00%</c:formatCode>
                <c:ptCount val="4"/>
                <c:pt idx="0">
                  <c:v>2.7669386307201137E-2</c:v>
                </c:pt>
                <c:pt idx="1">
                  <c:v>2.8024122029088328E-2</c:v>
                </c:pt>
                <c:pt idx="2">
                  <c:v>2.0574671869457255E-2</c:v>
                </c:pt>
                <c:pt idx="3">
                  <c:v>9.7552323518978364E-3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1E4-455D-BF0E-2F7BC3CCFF32}"/>
            </c:ext>
          </c:extLst>
        </c:ser>
        <c:ser>
          <c:idx val="5"/>
          <c:order val="5"/>
          <c:tx>
            <c:strRef>
              <c:f>Sheet5!$G$3:$G$4</c:f>
              <c:strCache>
                <c:ptCount val="1"/>
                <c:pt idx="0">
                  <c:v>Mumbai</c:v>
                </c:pt>
              </c:strCache>
            </c:strRef>
          </c:tx>
          <c:spPr>
            <a:gradFill flip="none" rotWithShape="1">
              <a:gsLst>
                <a:gs pos="0">
                  <a:schemeClr val="accent6"/>
                </a:gs>
                <a:gs pos="75000">
                  <a:schemeClr val="accent6">
                    <a:lumMod val="60000"/>
                    <a:lumOff val="40000"/>
                  </a:schemeClr>
                </a:gs>
                <a:gs pos="51000">
                  <a:schemeClr val="accent6">
                    <a:alpha val="75000"/>
                  </a:schemeClr>
                </a:gs>
                <a:gs pos="100000">
                  <a:schemeClr val="accent6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Sheet5!$A$5:$A$10</c:f>
              <c:multiLvlStrCache>
                <c:ptCount val="4"/>
                <c:lvl>
                  <c:pt idx="0">
                    <c:v>0 - 25,000</c:v>
                  </c:pt>
                  <c:pt idx="1">
                    <c:v>25,000 - 50,000</c:v>
                  </c:pt>
                  <c:pt idx="2">
                    <c:v>50,000 - 100,000</c:v>
                  </c:pt>
                  <c:pt idx="3">
                    <c:v>More than 100,000</c:v>
                  </c:pt>
                </c:lvl>
                <c:lvl>
                  <c:pt idx="0">
                    <c:v>Won</c:v>
                  </c:pt>
                </c:lvl>
              </c:multiLvlStrCache>
            </c:multiLvlStrRef>
          </c:cat>
          <c:val>
            <c:numRef>
              <c:f>Sheet5!$G$5:$G$10</c:f>
              <c:numCache>
                <c:formatCode>0.00%</c:formatCode>
                <c:ptCount val="4"/>
                <c:pt idx="0">
                  <c:v>7.8396594537069889E-2</c:v>
                </c:pt>
                <c:pt idx="1">
                  <c:v>7.7509755232351901E-2</c:v>
                </c:pt>
                <c:pt idx="2">
                  <c:v>7.1656615821213202E-2</c:v>
                </c:pt>
                <c:pt idx="3">
                  <c:v>8.9038666193685709E-2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1E4-455D-BF0E-2F7BC3CCFF32}"/>
            </c:ext>
          </c:extLst>
        </c:ser>
        <c:ser>
          <c:idx val="6"/>
          <c:order val="6"/>
          <c:tx>
            <c:strRef>
              <c:f>Sheet5!$H$3:$H$4</c:f>
              <c:strCache>
                <c:ptCount val="1"/>
                <c:pt idx="0">
                  <c:v>Pune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lumMod val="60000"/>
                  </a:schemeClr>
                </a:gs>
                <a:gs pos="75000">
                  <a:schemeClr val="accent1">
                    <a:lumMod val="60000"/>
                    <a:lumMod val="60000"/>
                    <a:lumOff val="40000"/>
                  </a:schemeClr>
                </a:gs>
                <a:gs pos="51000">
                  <a:schemeClr val="accent1">
                    <a:lumMod val="60000"/>
                    <a:alpha val="75000"/>
                  </a:schemeClr>
                </a:gs>
                <a:gs pos="100000">
                  <a:schemeClr val="accent1">
                    <a:lumMod val="60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Sheet5!$A$5:$A$10</c:f>
              <c:multiLvlStrCache>
                <c:ptCount val="4"/>
                <c:lvl>
                  <c:pt idx="0">
                    <c:v>0 - 25,000</c:v>
                  </c:pt>
                  <c:pt idx="1">
                    <c:v>25,000 - 50,000</c:v>
                  </c:pt>
                  <c:pt idx="2">
                    <c:v>50,000 - 100,000</c:v>
                  </c:pt>
                  <c:pt idx="3">
                    <c:v>More than 100,000</c:v>
                  </c:pt>
                </c:lvl>
                <c:lvl>
                  <c:pt idx="0">
                    <c:v>Won</c:v>
                  </c:pt>
                </c:lvl>
              </c:multiLvlStrCache>
            </c:multiLvlStrRef>
          </c:cat>
          <c:val>
            <c:numRef>
              <c:f>Sheet5!$H$5:$H$10</c:f>
              <c:numCache>
                <c:formatCode>0.00%</c:formatCode>
                <c:ptCount val="4"/>
                <c:pt idx="0">
                  <c:v>1.7204682511528912E-2</c:v>
                </c:pt>
                <c:pt idx="1">
                  <c:v>1.6849946789641718E-2</c:v>
                </c:pt>
                <c:pt idx="2">
                  <c:v>2.3057821922667612E-2</c:v>
                </c:pt>
                <c:pt idx="3">
                  <c:v>1.9687832564739268E-2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1E4-455D-BF0E-2F7BC3CCFF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731617008"/>
        <c:axId val="731609808"/>
      </c:barChart>
      <c:catAx>
        <c:axId val="7316170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1" dirty="0"/>
                  <a:t>Business from client</a:t>
                </a:r>
              </a:p>
            </c:rich>
          </c:tx>
          <c:layout>
            <c:manualLayout>
              <c:xMode val="edge"/>
              <c:yMode val="edge"/>
              <c:x val="0.40386132889430654"/>
              <c:y val="0.9014264588154139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1609808"/>
        <c:crosses val="autoZero"/>
        <c:auto val="1"/>
        <c:lblAlgn val="ctr"/>
        <c:lblOffset val="100"/>
        <c:noMultiLvlLbl val="0"/>
      </c:catAx>
      <c:valAx>
        <c:axId val="73160980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1" dirty="0"/>
                  <a:t>Percentwise distribution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1617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0110369457568118"/>
          <c:y val="3.3426916285092222E-2"/>
          <c:w val="9.6478594557807787E-2"/>
          <c:h val="0.9314610108506834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[Sales+Dataset.xlsx]Branch 2!PivotTable10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dirty="0"/>
              <a:t>Distribution of opportunity status vs client revenue sizing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059761158767224"/>
          <c:y val="0.13136797549316698"/>
          <c:w val="0.81351177973096134"/>
          <c:h val="0.7165181633455478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'Branch 2'!$B$132:$B$133</c:f>
              <c:strCache>
                <c:ptCount val="1"/>
                <c:pt idx="0">
                  <c:v>Loss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shade val="76000"/>
                  </a:schemeClr>
                </a:gs>
                <a:gs pos="75000">
                  <a:schemeClr val="accent2">
                    <a:shade val="76000"/>
                    <a:lumMod val="60000"/>
                    <a:lumOff val="40000"/>
                  </a:schemeClr>
                </a:gs>
                <a:gs pos="51000">
                  <a:schemeClr val="accent2">
                    <a:shade val="76000"/>
                    <a:alpha val="75000"/>
                  </a:schemeClr>
                </a:gs>
                <a:gs pos="100000">
                  <a:schemeClr val="accent2">
                    <a:shade val="76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2'!$A$134:$A$139</c:f>
              <c:strCache>
                <c:ptCount val="5"/>
                <c:pt idx="0">
                  <c:v>100K or less</c:v>
                </c:pt>
                <c:pt idx="1">
                  <c:v>100K to 250K</c:v>
                </c:pt>
                <c:pt idx="2">
                  <c:v>250K to 500K</c:v>
                </c:pt>
                <c:pt idx="3">
                  <c:v>500K to 1M</c:v>
                </c:pt>
                <c:pt idx="4">
                  <c:v>More than 1M</c:v>
                </c:pt>
              </c:strCache>
            </c:strRef>
          </c:cat>
          <c:val>
            <c:numRef>
              <c:f>'Branch 2'!$B$134:$B$139</c:f>
              <c:numCache>
                <c:formatCode>0.00%</c:formatCode>
                <c:ptCount val="5"/>
                <c:pt idx="0">
                  <c:v>0.58818327459147712</c:v>
                </c:pt>
                <c:pt idx="1">
                  <c:v>3.8026273630246715E-2</c:v>
                </c:pt>
                <c:pt idx="2">
                  <c:v>4.707465555911567E-2</c:v>
                </c:pt>
                <c:pt idx="3">
                  <c:v>4.6113425184235821E-2</c:v>
                </c:pt>
                <c:pt idx="4">
                  <c:v>5.4687600128164052E-2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CC-435A-99F7-8A2E1CC6D1D7}"/>
            </c:ext>
          </c:extLst>
        </c:ser>
        <c:ser>
          <c:idx val="1"/>
          <c:order val="1"/>
          <c:tx>
            <c:strRef>
              <c:f>'Branch 2'!$C$132:$C$133</c:f>
              <c:strCache>
                <c:ptCount val="1"/>
                <c:pt idx="0">
                  <c:v>Won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77000"/>
                  </a:schemeClr>
                </a:gs>
                <a:gs pos="75000">
                  <a:schemeClr val="accent2">
                    <a:tint val="77000"/>
                    <a:lumMod val="60000"/>
                    <a:lumOff val="40000"/>
                  </a:schemeClr>
                </a:gs>
                <a:gs pos="51000">
                  <a:schemeClr val="accent2">
                    <a:tint val="77000"/>
                    <a:alpha val="75000"/>
                  </a:schemeClr>
                </a:gs>
                <a:gs pos="100000">
                  <a:schemeClr val="accent2">
                    <a:tint val="77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2'!$A$134:$A$139</c:f>
              <c:strCache>
                <c:ptCount val="5"/>
                <c:pt idx="0">
                  <c:v>100K or less</c:v>
                </c:pt>
                <c:pt idx="1">
                  <c:v>100K to 250K</c:v>
                </c:pt>
                <c:pt idx="2">
                  <c:v>250K to 500K</c:v>
                </c:pt>
                <c:pt idx="3">
                  <c:v>500K to 1M</c:v>
                </c:pt>
                <c:pt idx="4">
                  <c:v>More than 1M</c:v>
                </c:pt>
              </c:strCache>
            </c:strRef>
          </c:cat>
          <c:val>
            <c:numRef>
              <c:f>'Branch 2'!$C$134:$C$139</c:f>
              <c:numCache>
                <c:formatCode>0.00%</c:formatCode>
                <c:ptCount val="5"/>
                <c:pt idx="0">
                  <c:v>0.17444408843319448</c:v>
                </c:pt>
                <c:pt idx="1">
                  <c:v>1.1201537968599807E-2</c:v>
                </c:pt>
                <c:pt idx="2">
                  <c:v>1.388016661326498E-2</c:v>
                </c:pt>
                <c:pt idx="3">
                  <c:v>1.3303428388337072E-2</c:v>
                </c:pt>
                <c:pt idx="4">
                  <c:v>1.3085549503364307E-2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DCC-435A-99F7-8A2E1CC6D1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995466040"/>
        <c:axId val="995469640"/>
      </c:barChart>
      <c:catAx>
        <c:axId val="9954660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Client revenue sizing</a:t>
                </a:r>
              </a:p>
            </c:rich>
          </c:tx>
          <c:layout>
            <c:manualLayout>
              <c:xMode val="edge"/>
              <c:yMode val="edge"/>
              <c:x val="0.40974907143813205"/>
              <c:y val="0.912709318111226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469640"/>
        <c:crosses val="autoZero"/>
        <c:auto val="1"/>
        <c:lblAlgn val="ctr"/>
        <c:lblOffset val="100"/>
        <c:noMultiLvlLbl val="0"/>
      </c:catAx>
      <c:valAx>
        <c:axId val="995469640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  </a:t>
                </a:r>
              </a:p>
            </c:rich>
          </c:tx>
          <c:layout>
            <c:manualLayout>
              <c:xMode val="edge"/>
              <c:yMode val="edge"/>
              <c:x val="3.0014229299872873E-2"/>
              <c:y val="0.1393972941365924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466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4156814888699936"/>
          <c:y val="0.1613268631428077"/>
          <c:w val="5.1136247221782338E-2"/>
          <c:h val="0.5270184897760498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[Sales+Dataset.xlsx]Branch 1!PivotTable3</c:name>
    <c:fmtId val="2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050" dirty="0"/>
              <a:t>Distribution of City vs Opportunity Sizing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ctr"/>
          <c:showLegendKey val="0"/>
          <c:showVal val="0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'Branch 1'!$B$45:$B$46</c:f>
              <c:strCache>
                <c:ptCount val="1"/>
                <c:pt idx="0">
                  <c:v>Won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1'!$A$47:$A$54</c:f>
              <c:strCache>
                <c:ptCount val="7"/>
                <c:pt idx="0">
                  <c:v>Bengaluru</c:v>
                </c:pt>
                <c:pt idx="1">
                  <c:v>Chennai</c:v>
                </c:pt>
                <c:pt idx="2">
                  <c:v>Delhi</c:v>
                </c:pt>
                <c:pt idx="3">
                  <c:v>Hyderabad</c:v>
                </c:pt>
                <c:pt idx="4">
                  <c:v>Kolkata</c:v>
                </c:pt>
                <c:pt idx="5">
                  <c:v>Mumbai</c:v>
                </c:pt>
                <c:pt idx="6">
                  <c:v>Pune</c:v>
                </c:pt>
              </c:strCache>
            </c:strRef>
          </c:cat>
          <c:val>
            <c:numRef>
              <c:f>'Branch 1'!$B$47:$B$54</c:f>
              <c:numCache>
                <c:formatCode>0.00%</c:formatCode>
                <c:ptCount val="7"/>
                <c:pt idx="0">
                  <c:v>0.11766040732966472</c:v>
                </c:pt>
                <c:pt idx="1">
                  <c:v>9.3663130424916322E-2</c:v>
                </c:pt>
                <c:pt idx="2">
                  <c:v>0.19538208430249049</c:v>
                </c:pt>
                <c:pt idx="3">
                  <c:v>0.11465365632268679</c:v>
                </c:pt>
                <c:pt idx="4">
                  <c:v>8.8784251432461561E-2</c:v>
                </c:pt>
                <c:pt idx="5">
                  <c:v>0.30254722868327</c:v>
                </c:pt>
                <c:pt idx="6">
                  <c:v>8.7309241504510124E-2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F0-496B-A274-34EC085402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702141488"/>
        <c:axId val="702137528"/>
      </c:barChart>
      <c:catAx>
        <c:axId val="7021414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1" dirty="0"/>
                  <a:t>CITY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137528"/>
        <c:crosses val="autoZero"/>
        <c:auto val="1"/>
        <c:lblAlgn val="ctr"/>
        <c:lblOffset val="100"/>
        <c:noMultiLvlLbl val="0"/>
      </c:catAx>
      <c:valAx>
        <c:axId val="70213752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Opportunity sizing (%)</a:t>
                </a:r>
              </a:p>
            </c:rich>
          </c:tx>
          <c:layout>
            <c:manualLayout>
              <c:xMode val="edge"/>
              <c:yMode val="edge"/>
              <c:x val="1.5026739897659448E-2"/>
              <c:y val="0.131026019355409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1414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39351115300852"/>
          <c:y val="0.14855776228406389"/>
          <c:w val="9.358271838637694E-2"/>
          <c:h val="0.6526563030654151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[Sales+Dataset.xlsx]Branch 2!PivotTable6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400" dirty="0"/>
              <a:t> </a:t>
            </a:r>
            <a:r>
              <a:rPr lang="en-IN" sz="1050" dirty="0"/>
              <a:t>Distribution between Technology and Client employee Sizing </a:t>
            </a:r>
          </a:p>
        </c:rich>
      </c:tx>
      <c:layout>
        <c:manualLayout>
          <c:xMode val="edge"/>
          <c:yMode val="edge"/>
          <c:x val="8.6008322065426093E-2"/>
          <c:y val="3.12809857101195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</c:pivotFmt>
      <c:pivotFmt>
        <c:idx val="9"/>
      </c:pivotFmt>
      <c:pivotFmt>
        <c:idx val="10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1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2"/>
      </c:pivotFmt>
      <c:pivotFmt>
        <c:idx val="13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4"/>
      </c:pivotFmt>
      <c:pivotFmt>
        <c:idx val="1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6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7"/>
      </c:pivotFmt>
      <c:pivotFmt>
        <c:idx val="18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712243560110801"/>
          <c:y val="0.18363273058204407"/>
          <c:w val="0.72533389929431735"/>
          <c:h val="0.4693249713132591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'Branch 2'!$B$30:$B$31</c:f>
              <c:strCache>
                <c:ptCount val="1"/>
                <c:pt idx="0">
                  <c:v>Analytics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shade val="58000"/>
                  </a:schemeClr>
                </a:gs>
                <a:gs pos="75000">
                  <a:schemeClr val="accent2">
                    <a:shade val="58000"/>
                    <a:lumMod val="60000"/>
                    <a:lumOff val="40000"/>
                  </a:schemeClr>
                </a:gs>
                <a:gs pos="51000">
                  <a:schemeClr val="accent2">
                    <a:shade val="58000"/>
                    <a:alpha val="75000"/>
                  </a:schemeClr>
                </a:gs>
                <a:gs pos="100000">
                  <a:schemeClr val="accent2">
                    <a:shade val="58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'Branch 2'!$A$32:$A$42</c:f>
              <c:multiLvlStrCache>
                <c:ptCount val="5"/>
                <c:lvl>
                  <c:pt idx="0">
                    <c:v>Won</c:v>
                  </c:pt>
                  <c:pt idx="1">
                    <c:v>Won</c:v>
                  </c:pt>
                  <c:pt idx="2">
                    <c:v>Won</c:v>
                  </c:pt>
                  <c:pt idx="3">
                    <c:v>Won</c:v>
                  </c:pt>
                  <c:pt idx="4">
                    <c:v>Won</c:v>
                  </c:pt>
                </c:lvl>
                <c:lvl>
                  <c:pt idx="0">
                    <c:v>15K to 25K</c:v>
                  </c:pt>
                  <c:pt idx="1">
                    <c:v>1K or less</c:v>
                  </c:pt>
                  <c:pt idx="2">
                    <c:v>1K to 5K</c:v>
                  </c:pt>
                  <c:pt idx="3">
                    <c:v>5K to 15K</c:v>
                  </c:pt>
                  <c:pt idx="4">
                    <c:v>More than 25K</c:v>
                  </c:pt>
                </c:lvl>
              </c:multiLvlStrCache>
            </c:multiLvlStrRef>
          </c:cat>
          <c:val>
            <c:numRef>
              <c:f>'Branch 2'!$B$32:$B$42</c:f>
              <c:numCache>
                <c:formatCode>0.00%</c:formatCode>
                <c:ptCount val="5"/>
                <c:pt idx="0">
                  <c:v>3.4038690645033187E-4</c:v>
                </c:pt>
                <c:pt idx="1">
                  <c:v>2.7798264026777102E-3</c:v>
                </c:pt>
                <c:pt idx="2">
                  <c:v>2.2692460430022126E-4</c:v>
                </c:pt>
                <c:pt idx="3">
                  <c:v>4.5384920860044251E-4</c:v>
                </c:pt>
                <c:pt idx="4">
                  <c:v>3.9711805752538719E-4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8E-434D-AD43-44C307EFF673}"/>
            </c:ext>
          </c:extLst>
        </c:ser>
        <c:ser>
          <c:idx val="1"/>
          <c:order val="1"/>
          <c:tx>
            <c:strRef>
              <c:f>'Branch 2'!$C$30:$C$31</c:f>
              <c:strCache>
                <c:ptCount val="1"/>
                <c:pt idx="0">
                  <c:v>ERP Implementation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shade val="86000"/>
                  </a:schemeClr>
                </a:gs>
                <a:gs pos="75000">
                  <a:schemeClr val="accent2">
                    <a:shade val="86000"/>
                    <a:lumMod val="60000"/>
                    <a:lumOff val="40000"/>
                  </a:schemeClr>
                </a:gs>
                <a:gs pos="51000">
                  <a:schemeClr val="accent2">
                    <a:shade val="86000"/>
                    <a:alpha val="75000"/>
                  </a:schemeClr>
                </a:gs>
                <a:gs pos="100000">
                  <a:schemeClr val="accent2">
                    <a:shade val="86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'Branch 2'!$A$32:$A$42</c:f>
              <c:multiLvlStrCache>
                <c:ptCount val="5"/>
                <c:lvl>
                  <c:pt idx="0">
                    <c:v>Won</c:v>
                  </c:pt>
                  <c:pt idx="1">
                    <c:v>Won</c:v>
                  </c:pt>
                  <c:pt idx="2">
                    <c:v>Won</c:v>
                  </c:pt>
                  <c:pt idx="3">
                    <c:v>Won</c:v>
                  </c:pt>
                  <c:pt idx="4">
                    <c:v>Won</c:v>
                  </c:pt>
                </c:lvl>
                <c:lvl>
                  <c:pt idx="0">
                    <c:v>15K to 25K</c:v>
                  </c:pt>
                  <c:pt idx="1">
                    <c:v>1K or less</c:v>
                  </c:pt>
                  <c:pt idx="2">
                    <c:v>1K to 5K</c:v>
                  </c:pt>
                  <c:pt idx="3">
                    <c:v>5K to 15K</c:v>
                  </c:pt>
                  <c:pt idx="4">
                    <c:v>More than 25K</c:v>
                  </c:pt>
                </c:lvl>
              </c:multiLvlStrCache>
            </c:multiLvlStrRef>
          </c:cat>
          <c:val>
            <c:numRef>
              <c:f>'Branch 2'!$C$32:$C$42</c:f>
              <c:numCache>
                <c:formatCode>0.00%</c:formatCode>
                <c:ptCount val="5"/>
                <c:pt idx="0">
                  <c:v>3.5740625177284845E-2</c:v>
                </c:pt>
                <c:pt idx="1">
                  <c:v>0.50019855902876265</c:v>
                </c:pt>
                <c:pt idx="2">
                  <c:v>3.9995461507913999E-2</c:v>
                </c:pt>
                <c:pt idx="3">
                  <c:v>4.5725307766494583E-2</c:v>
                </c:pt>
                <c:pt idx="4">
                  <c:v>3.8066602371362113E-2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D8E-434D-AD43-44C307EFF673}"/>
            </c:ext>
          </c:extLst>
        </c:ser>
        <c:ser>
          <c:idx val="2"/>
          <c:order val="2"/>
          <c:tx>
            <c:strRef>
              <c:f>'Branch 2'!$D$30:$D$31</c:f>
              <c:strCache>
                <c:ptCount val="1"/>
                <c:pt idx="0">
                  <c:v>Legacy Modernization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86000"/>
                  </a:schemeClr>
                </a:gs>
                <a:gs pos="75000">
                  <a:schemeClr val="accent2">
                    <a:tint val="86000"/>
                    <a:lumMod val="60000"/>
                    <a:lumOff val="40000"/>
                  </a:schemeClr>
                </a:gs>
                <a:gs pos="51000">
                  <a:schemeClr val="accent2">
                    <a:tint val="86000"/>
                    <a:alpha val="75000"/>
                  </a:schemeClr>
                </a:gs>
                <a:gs pos="100000">
                  <a:schemeClr val="accent2">
                    <a:tint val="86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'Branch 2'!$A$32:$A$42</c:f>
              <c:multiLvlStrCache>
                <c:ptCount val="5"/>
                <c:lvl>
                  <c:pt idx="0">
                    <c:v>Won</c:v>
                  </c:pt>
                  <c:pt idx="1">
                    <c:v>Won</c:v>
                  </c:pt>
                  <c:pt idx="2">
                    <c:v>Won</c:v>
                  </c:pt>
                  <c:pt idx="3">
                    <c:v>Won</c:v>
                  </c:pt>
                  <c:pt idx="4">
                    <c:v>Won</c:v>
                  </c:pt>
                </c:lvl>
                <c:lvl>
                  <c:pt idx="0">
                    <c:v>15K to 25K</c:v>
                  </c:pt>
                  <c:pt idx="1">
                    <c:v>1K or less</c:v>
                  </c:pt>
                  <c:pt idx="2">
                    <c:v>1K to 5K</c:v>
                  </c:pt>
                  <c:pt idx="3">
                    <c:v>5K to 15K</c:v>
                  </c:pt>
                  <c:pt idx="4">
                    <c:v>More than 25K</c:v>
                  </c:pt>
                </c:lvl>
              </c:multiLvlStrCache>
            </c:multiLvlStrRef>
          </c:cat>
          <c:val>
            <c:numRef>
              <c:f>'Branch 2'!$D$32:$D$42</c:f>
              <c:numCache>
                <c:formatCode>0.00%</c:formatCode>
                <c:ptCount val="5"/>
                <c:pt idx="0">
                  <c:v>1.7019345322516594E-4</c:v>
                </c:pt>
                <c:pt idx="1">
                  <c:v>3.4038690645033188E-3</c:v>
                </c:pt>
                <c:pt idx="2">
                  <c:v>1.7019345322516594E-4</c:v>
                </c:pt>
                <c:pt idx="3">
                  <c:v>2.8365575537527655E-4</c:v>
                </c:pt>
                <c:pt idx="4">
                  <c:v>1.7019345322516594E-4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D8E-434D-AD43-44C307EFF673}"/>
            </c:ext>
          </c:extLst>
        </c:ser>
        <c:ser>
          <c:idx val="3"/>
          <c:order val="3"/>
          <c:tx>
            <c:strRef>
              <c:f>'Branch 2'!$E$30:$E$31</c:f>
              <c:strCache>
                <c:ptCount val="1"/>
                <c:pt idx="0">
                  <c:v>Technical Business Solutions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58000"/>
                  </a:schemeClr>
                </a:gs>
                <a:gs pos="75000">
                  <a:schemeClr val="accent2">
                    <a:tint val="58000"/>
                    <a:lumMod val="60000"/>
                    <a:lumOff val="40000"/>
                  </a:schemeClr>
                </a:gs>
                <a:gs pos="51000">
                  <a:schemeClr val="accent2">
                    <a:tint val="58000"/>
                    <a:alpha val="75000"/>
                  </a:schemeClr>
                </a:gs>
                <a:gs pos="100000">
                  <a:schemeClr val="accent2">
                    <a:tint val="58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'Branch 2'!$A$32:$A$42</c:f>
              <c:multiLvlStrCache>
                <c:ptCount val="5"/>
                <c:lvl>
                  <c:pt idx="0">
                    <c:v>Won</c:v>
                  </c:pt>
                  <c:pt idx="1">
                    <c:v>Won</c:v>
                  </c:pt>
                  <c:pt idx="2">
                    <c:v>Won</c:v>
                  </c:pt>
                  <c:pt idx="3">
                    <c:v>Won</c:v>
                  </c:pt>
                  <c:pt idx="4">
                    <c:v>Won</c:v>
                  </c:pt>
                </c:lvl>
                <c:lvl>
                  <c:pt idx="0">
                    <c:v>15K to 25K</c:v>
                  </c:pt>
                  <c:pt idx="1">
                    <c:v>1K or less</c:v>
                  </c:pt>
                  <c:pt idx="2">
                    <c:v>1K to 5K</c:v>
                  </c:pt>
                  <c:pt idx="3">
                    <c:v>5K to 15K</c:v>
                  </c:pt>
                  <c:pt idx="4">
                    <c:v>More than 25K</c:v>
                  </c:pt>
                </c:lvl>
              </c:multiLvlStrCache>
            </c:multiLvlStrRef>
          </c:cat>
          <c:val>
            <c:numRef>
              <c:f>'Branch 2'!$E$32:$E$42</c:f>
              <c:numCache>
                <c:formatCode>0.00%</c:formatCode>
                <c:ptCount val="5"/>
                <c:pt idx="0">
                  <c:v>1.5771259998865379E-2</c:v>
                </c:pt>
                <c:pt idx="1">
                  <c:v>0.26578544278663413</c:v>
                </c:pt>
                <c:pt idx="2">
                  <c:v>1.6792420718216374E-2</c:v>
                </c:pt>
                <c:pt idx="3">
                  <c:v>1.718953877574176E-2</c:v>
                </c:pt>
                <c:pt idx="4">
                  <c:v>1.6338571509615929E-2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D8E-434D-AD43-44C307EFF6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94513248"/>
        <c:axId val="894514688"/>
      </c:barChart>
      <c:catAx>
        <c:axId val="894513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900" b="1" i="0" u="none" strike="noStrike" kern="1200" cap="all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Client employee Sizing </a:t>
                </a:r>
                <a:endParaRPr lang="en-IN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4514688"/>
        <c:crosses val="autoZero"/>
        <c:auto val="1"/>
        <c:lblAlgn val="ctr"/>
        <c:lblOffset val="100"/>
        <c:noMultiLvlLbl val="0"/>
      </c:catAx>
      <c:valAx>
        <c:axId val="894514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Opportunity status (%)</a:t>
                </a:r>
              </a:p>
            </c:rich>
          </c:tx>
          <c:layout>
            <c:manualLayout>
              <c:xMode val="edge"/>
              <c:yMode val="edge"/>
              <c:x val="1.8170255292086854E-3"/>
              <c:y val="0.1168783794367303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4513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4177230682159854"/>
          <c:y val="0.12532105863640705"/>
          <c:w val="0.14832663023292833"/>
          <c:h val="0.82280991572033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[Sales+Dataset.xlsx]Branch 2!PivotTable9</c:name>
    <c:fmtId val="3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05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050" dirty="0"/>
              <a:t>Distribution</a:t>
            </a:r>
            <a:r>
              <a:rPr lang="en-GB" sz="1050" baseline="0" dirty="0"/>
              <a:t> of sales medium vs opportunity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flip="none" rotWithShape="1">
            <a:gsLst>
              <a:gs pos="0">
                <a:schemeClr val="accent2"/>
              </a:gs>
              <a:gs pos="75000">
                <a:schemeClr val="accent2">
                  <a:lumMod val="60000"/>
                  <a:lumOff val="40000"/>
                </a:schemeClr>
              </a:gs>
              <a:gs pos="51000">
                <a:schemeClr val="accent2">
                  <a:alpha val="75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154352160542351"/>
          <c:y val="0.18844221105527639"/>
          <c:w val="0.77174346489017664"/>
          <c:h val="0.5556641475091995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'Branch 2'!$B$114:$B$115</c:f>
              <c:strCache>
                <c:ptCount val="1"/>
                <c:pt idx="0">
                  <c:v>Loss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shade val="76000"/>
                  </a:schemeClr>
                </a:gs>
                <a:gs pos="75000">
                  <a:schemeClr val="accent2">
                    <a:shade val="76000"/>
                    <a:lumMod val="60000"/>
                    <a:lumOff val="40000"/>
                  </a:schemeClr>
                </a:gs>
                <a:gs pos="51000">
                  <a:schemeClr val="accent2">
                    <a:shade val="76000"/>
                    <a:alpha val="75000"/>
                  </a:schemeClr>
                </a:gs>
                <a:gs pos="100000">
                  <a:schemeClr val="accent2">
                    <a:shade val="76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2'!$A$116:$A$121</c:f>
              <c:strCache>
                <c:ptCount val="5"/>
                <c:pt idx="0">
                  <c:v>Enterprise Sellers</c:v>
                </c:pt>
                <c:pt idx="1">
                  <c:v>Marketing</c:v>
                </c:pt>
                <c:pt idx="2">
                  <c:v>Online Leads</c:v>
                </c:pt>
                <c:pt idx="3">
                  <c:v>Partners</c:v>
                </c:pt>
                <c:pt idx="4">
                  <c:v>Tele Sales</c:v>
                </c:pt>
              </c:strCache>
            </c:strRef>
          </c:cat>
          <c:val>
            <c:numRef>
              <c:f>'Branch 2'!$B$116:$B$121</c:f>
              <c:numCache>
                <c:formatCode>0.00%</c:formatCode>
                <c:ptCount val="5"/>
                <c:pt idx="0">
                  <c:v>0.32264017942966999</c:v>
                </c:pt>
                <c:pt idx="1">
                  <c:v>0.3888753604613906</c:v>
                </c:pt>
                <c:pt idx="2">
                  <c:v>7.4206984940724131E-3</c:v>
                </c:pt>
                <c:pt idx="3">
                  <c:v>2.9823774431272029E-2</c:v>
                </c:pt>
                <c:pt idx="4">
                  <c:v>2.5325216276834348E-2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72-4A8E-881B-A0D82255F0CB}"/>
            </c:ext>
          </c:extLst>
        </c:ser>
        <c:ser>
          <c:idx val="1"/>
          <c:order val="1"/>
          <c:tx>
            <c:strRef>
              <c:f>'Branch 2'!$C$114:$C$115</c:f>
              <c:strCache>
                <c:ptCount val="1"/>
                <c:pt idx="0">
                  <c:v>Won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77000"/>
                  </a:schemeClr>
                </a:gs>
                <a:gs pos="75000">
                  <a:schemeClr val="accent2">
                    <a:tint val="77000"/>
                    <a:lumMod val="60000"/>
                    <a:lumOff val="40000"/>
                  </a:schemeClr>
                </a:gs>
                <a:gs pos="51000">
                  <a:schemeClr val="accent2">
                    <a:tint val="77000"/>
                    <a:alpha val="75000"/>
                  </a:schemeClr>
                </a:gs>
                <a:gs pos="100000">
                  <a:schemeClr val="accent2">
                    <a:tint val="77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'Branch 2'!$A$116:$A$121</c:f>
              <c:strCache>
                <c:ptCount val="5"/>
                <c:pt idx="0">
                  <c:v>Enterprise Sellers</c:v>
                </c:pt>
                <c:pt idx="1">
                  <c:v>Marketing</c:v>
                </c:pt>
                <c:pt idx="2">
                  <c:v>Online Leads</c:v>
                </c:pt>
                <c:pt idx="3">
                  <c:v>Partners</c:v>
                </c:pt>
                <c:pt idx="4">
                  <c:v>Tele Sales</c:v>
                </c:pt>
              </c:strCache>
            </c:strRef>
          </c:cat>
          <c:val>
            <c:numRef>
              <c:f>'Branch 2'!$C$116:$C$121</c:f>
              <c:numCache>
                <c:formatCode>0.00%</c:formatCode>
                <c:ptCount val="5"/>
                <c:pt idx="0">
                  <c:v>0.12283242550464595</c:v>
                </c:pt>
                <c:pt idx="1">
                  <c:v>8.8689522588913813E-2</c:v>
                </c:pt>
                <c:pt idx="2">
                  <c:v>5.1265619993591798E-4</c:v>
                </c:pt>
                <c:pt idx="3">
                  <c:v>6.7798782441525155E-3</c:v>
                </c:pt>
                <c:pt idx="4">
                  <c:v>7.1002883691124643E-3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72-4A8E-881B-A0D82255F0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702173528"/>
        <c:axId val="702168488"/>
      </c:barChart>
      <c:catAx>
        <c:axId val="7021735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b="1" dirty="0"/>
                  <a:t>Sales medium</a:t>
                </a:r>
              </a:p>
            </c:rich>
          </c:tx>
          <c:layout>
            <c:manualLayout>
              <c:xMode val="edge"/>
              <c:yMode val="edge"/>
              <c:x val="0.46192438065040342"/>
              <c:y val="0.8618090452261306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168488"/>
        <c:crosses val="autoZero"/>
        <c:auto val="1"/>
        <c:lblAlgn val="ctr"/>
        <c:lblOffset val="100"/>
        <c:noMultiLvlLbl val="0"/>
      </c:catAx>
      <c:valAx>
        <c:axId val="70216848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900" b="1" i="0" u="none" strike="noStrike" kern="1200" cap="all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Opportunity status (%)</a:t>
                </a:r>
              </a:p>
            </c:rich>
          </c:tx>
          <c:layout>
            <c:manualLayout>
              <c:xMode val="edge"/>
              <c:yMode val="edge"/>
              <c:x val="6.409704478300542E-3"/>
              <c:y val="0.1594221105527638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173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2345307694907219"/>
          <c:y val="6.8796660834062398E-2"/>
          <c:w val="6.7833345332673115E-2"/>
          <c:h val="0.6757784987931785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7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8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9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9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/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alpha val="0"/>
            </a:schemeClr>
          </a:gs>
          <a:gs pos="50000">
            <a:schemeClr val="phClr"/>
          </a:gs>
        </a:gsLst>
        <a:lin ang="5400000" scaled="0"/>
      </a:gradFill>
      <a:sp3d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225F52-A64A-4864-8FBB-8ED0911A6058}" type="doc">
      <dgm:prSet loTypeId="urn:microsoft.com/office/officeart/2005/8/layout/hierarchy6" loCatId="hierarchy" qsTypeId="urn:microsoft.com/office/officeart/2005/8/quickstyle/simple2" qsCatId="simple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92588FA5-3254-4868-9C38-5FA34B905DF7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sz="2400" b="0" i="0" dirty="0"/>
            <a:t>We have the potential to increase conversion rates</a:t>
          </a:r>
          <a:endParaRPr lang="en-IN" sz="2400" dirty="0"/>
        </a:p>
      </dgm:t>
    </dgm:pt>
    <dgm:pt modelId="{4D40D56D-8417-4FBE-83E7-7A1B5EE4EAC7}" type="parTrans" cxnId="{73837C07-8EFA-4642-814C-95217BD1594B}">
      <dgm:prSet/>
      <dgm:spPr/>
      <dgm:t>
        <a:bodyPr/>
        <a:lstStyle/>
        <a:p>
          <a:endParaRPr lang="en-IN"/>
        </a:p>
      </dgm:t>
    </dgm:pt>
    <dgm:pt modelId="{04043795-64CD-4B8D-8ADD-2509238C2E16}" type="sibTrans" cxnId="{73837C07-8EFA-4642-814C-95217BD1594B}">
      <dgm:prSet/>
      <dgm:spPr/>
      <dgm:t>
        <a:bodyPr/>
        <a:lstStyle/>
        <a:p>
          <a:endParaRPr lang="en-IN"/>
        </a:p>
      </dgm:t>
    </dgm:pt>
    <dgm:pt modelId="{A7BB3959-1A5B-4D5B-9BBC-508BDD90FB8F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sz="1800" b="0" i="0" dirty="0"/>
            <a:t>The primary emphasis should be on serving clients located in Mumbai and Delhi for most of our operations.</a:t>
          </a:r>
          <a:endParaRPr lang="en-IN" sz="1800" dirty="0"/>
        </a:p>
      </dgm:t>
    </dgm:pt>
    <dgm:pt modelId="{64DA07FB-4578-42A9-98AF-EBAE641DE84F}" type="parTrans" cxnId="{45BF5E24-042D-440E-A979-4F153106CF01}">
      <dgm:prSet/>
      <dgm:spPr/>
      <dgm:t>
        <a:bodyPr/>
        <a:lstStyle/>
        <a:p>
          <a:endParaRPr lang="en-IN"/>
        </a:p>
      </dgm:t>
    </dgm:pt>
    <dgm:pt modelId="{1FDD4723-101E-4C85-AFB8-B4484B4D6B56}" type="sibTrans" cxnId="{45BF5E24-042D-440E-A979-4F153106CF01}">
      <dgm:prSet/>
      <dgm:spPr/>
      <dgm:t>
        <a:bodyPr/>
        <a:lstStyle/>
        <a:p>
          <a:endParaRPr lang="en-IN"/>
        </a:p>
      </dgm:t>
    </dgm:pt>
    <dgm:pt modelId="{0682F560-0A78-430B-AFD2-BA7BECDB084F}">
      <dgm:prSet phldrT="[Text]"/>
      <dgm:spPr/>
      <dgm:t>
        <a:bodyPr/>
        <a:lstStyle/>
        <a:p>
          <a:r>
            <a:rPr lang="en-GB" b="0" i="0" dirty="0"/>
            <a:t>Mumbai boasts a conversion rate of </a:t>
          </a:r>
          <a:r>
            <a:rPr lang="en-GB" b="1" i="0" u="sng" dirty="0"/>
            <a:t>30.25%</a:t>
          </a:r>
          <a:r>
            <a:rPr lang="en-GB" b="0" i="0" dirty="0"/>
            <a:t>,</a:t>
          </a:r>
          <a:r>
            <a:rPr lang="en-GB" b="1" i="0" dirty="0"/>
            <a:t> </a:t>
          </a:r>
          <a:r>
            <a:rPr lang="en-GB" b="0" i="0" dirty="0"/>
            <a:t>surpassing the second-highest by an impressive</a:t>
          </a:r>
          <a:r>
            <a:rPr lang="en-GB" b="1" i="0" u="sng" dirty="0"/>
            <a:t>10.72%</a:t>
          </a:r>
          <a:r>
            <a:rPr lang="en-GB" b="0" i="0" u="none" dirty="0"/>
            <a:t>.</a:t>
          </a:r>
          <a:endParaRPr lang="en-IN" u="none" dirty="0"/>
        </a:p>
      </dgm:t>
    </dgm:pt>
    <dgm:pt modelId="{6630E8D6-406A-4B13-A048-58974D396D72}" type="parTrans" cxnId="{A636DF87-E446-463D-BE05-21A708B3C6F1}">
      <dgm:prSet/>
      <dgm:spPr/>
      <dgm:t>
        <a:bodyPr/>
        <a:lstStyle/>
        <a:p>
          <a:endParaRPr lang="en-IN"/>
        </a:p>
      </dgm:t>
    </dgm:pt>
    <dgm:pt modelId="{C114A606-B7EF-4D62-962A-616A0782159E}" type="sibTrans" cxnId="{A636DF87-E446-463D-BE05-21A708B3C6F1}">
      <dgm:prSet/>
      <dgm:spPr/>
      <dgm:t>
        <a:bodyPr/>
        <a:lstStyle/>
        <a:p>
          <a:endParaRPr lang="en-IN"/>
        </a:p>
      </dgm:t>
    </dgm:pt>
    <dgm:pt modelId="{3D7A2A18-C97D-40D1-AAA1-FAEE8EA42BC0}">
      <dgm:prSet phldrT="[Text]"/>
      <dgm:spPr/>
      <dgm:t>
        <a:bodyPr/>
        <a:lstStyle/>
        <a:p>
          <a:r>
            <a:rPr lang="en-GB" b="0" i="0" dirty="0"/>
            <a:t>Last year, Mumbai led the way by securing the highest percentage share of business at </a:t>
          </a:r>
          <a:r>
            <a:rPr lang="en-GB" b="1" i="0" u="sng" dirty="0"/>
            <a:t>26.94%</a:t>
          </a:r>
          <a:r>
            <a:rPr lang="en-GB" b="1" i="0" dirty="0"/>
            <a:t>,</a:t>
          </a:r>
          <a:r>
            <a:rPr lang="en-GB" b="0" i="0" dirty="0"/>
            <a:t> surpassing the second-highest which is Delhi by an impressive </a:t>
          </a:r>
          <a:r>
            <a:rPr lang="en-GB" b="1" i="0" u="sng" dirty="0"/>
            <a:t>7.53%</a:t>
          </a:r>
          <a:r>
            <a:rPr lang="en-GB" b="0" i="0" dirty="0"/>
            <a:t>.Bengaluru closely followed in the rankings</a:t>
          </a:r>
          <a:endParaRPr lang="en-IN" dirty="0"/>
        </a:p>
      </dgm:t>
    </dgm:pt>
    <dgm:pt modelId="{E7536356-976C-42B4-B6DD-A3FD482C16E0}" type="parTrans" cxnId="{0624DC8C-692B-4E25-A2FA-A7795C949481}">
      <dgm:prSet/>
      <dgm:spPr/>
      <dgm:t>
        <a:bodyPr/>
        <a:lstStyle/>
        <a:p>
          <a:endParaRPr lang="en-IN"/>
        </a:p>
      </dgm:t>
    </dgm:pt>
    <dgm:pt modelId="{19F3DBDE-CC71-4F7B-9210-886EF46B56A0}" type="sibTrans" cxnId="{0624DC8C-692B-4E25-A2FA-A7795C949481}">
      <dgm:prSet/>
      <dgm:spPr/>
      <dgm:t>
        <a:bodyPr/>
        <a:lstStyle/>
        <a:p>
          <a:endParaRPr lang="en-IN"/>
        </a:p>
      </dgm:t>
    </dgm:pt>
    <dgm:pt modelId="{1FFA666E-116C-41A5-BE5F-024AF699A045}">
      <dgm:prSet phldrT="[Text]" custT="1"/>
      <dgm:spPr/>
      <dgm:t>
        <a:bodyPr/>
        <a:lstStyle/>
        <a:p>
          <a:r>
            <a:rPr lang="en-GB" sz="1800" b="0" i="0" dirty="0"/>
            <a:t>Implementing ERP technologies and offering technology-based solutions yield the highest conversion rates</a:t>
          </a:r>
          <a:endParaRPr lang="en-IN" sz="1800" dirty="0"/>
        </a:p>
      </dgm:t>
    </dgm:pt>
    <dgm:pt modelId="{F16F820A-F588-445B-B4BB-5AFD24983A06}" type="parTrans" cxnId="{63F2EFFB-92F0-4755-B6FF-ADC983852525}">
      <dgm:prSet/>
      <dgm:spPr/>
      <dgm:t>
        <a:bodyPr/>
        <a:lstStyle/>
        <a:p>
          <a:endParaRPr lang="en-IN"/>
        </a:p>
      </dgm:t>
    </dgm:pt>
    <dgm:pt modelId="{6D665421-40B4-4272-A0C0-1AA5941C245C}" type="sibTrans" cxnId="{63F2EFFB-92F0-4755-B6FF-ADC983852525}">
      <dgm:prSet/>
      <dgm:spPr/>
      <dgm:t>
        <a:bodyPr/>
        <a:lstStyle/>
        <a:p>
          <a:endParaRPr lang="en-IN"/>
        </a:p>
      </dgm:t>
    </dgm:pt>
    <dgm:pt modelId="{51754621-91E3-4C31-ACA2-5FB19DCA3BFF}">
      <dgm:prSet phldrT="[Text]"/>
      <dgm:spPr/>
      <dgm:t>
        <a:bodyPr/>
        <a:lstStyle/>
        <a:p>
          <a:r>
            <a:rPr lang="en-GB" b="0" i="0" dirty="0"/>
            <a:t>ERP Implementation technology boasts the highest conversion rate at </a:t>
          </a:r>
          <a:r>
            <a:rPr lang="en-GB" b="1" i="0" u="sng" dirty="0"/>
            <a:t>14.90%</a:t>
          </a:r>
          <a:r>
            <a:rPr lang="en-GB" b="0" i="0" dirty="0"/>
            <a:t>,</a:t>
          </a:r>
          <a:r>
            <a:rPr lang="en-GB" b="1" i="0" dirty="0"/>
            <a:t> </a:t>
          </a:r>
          <a:r>
            <a:rPr lang="en-GB" b="0" i="0" dirty="0"/>
            <a:t>nearly doubling the second-highest, which stands at </a:t>
          </a:r>
          <a:r>
            <a:rPr lang="en-GB" b="1" i="0" u="sng" dirty="0"/>
            <a:t>7.50%</a:t>
          </a:r>
          <a:r>
            <a:rPr lang="en-GB" b="0" i="0" dirty="0"/>
            <a:t> and is associated with Technical Business Solutions</a:t>
          </a:r>
          <a:endParaRPr lang="en-IN" dirty="0"/>
        </a:p>
      </dgm:t>
    </dgm:pt>
    <dgm:pt modelId="{DA0CABF7-AF10-4BA8-A45D-61D45F39579F}" type="parTrans" cxnId="{121F7945-15CC-47D7-BD74-B725CC461975}">
      <dgm:prSet/>
      <dgm:spPr/>
      <dgm:t>
        <a:bodyPr/>
        <a:lstStyle/>
        <a:p>
          <a:endParaRPr lang="en-IN"/>
        </a:p>
      </dgm:t>
    </dgm:pt>
    <dgm:pt modelId="{45EFAB6A-CC06-415E-B3BB-62DA9AE15285}" type="sibTrans" cxnId="{121F7945-15CC-47D7-BD74-B725CC461975}">
      <dgm:prSet/>
      <dgm:spPr/>
      <dgm:t>
        <a:bodyPr/>
        <a:lstStyle/>
        <a:p>
          <a:endParaRPr lang="en-IN"/>
        </a:p>
      </dgm:t>
    </dgm:pt>
    <dgm:pt modelId="{8FBE3D35-5236-458C-BDDB-6CD66C2A8513}" type="pres">
      <dgm:prSet presAssocID="{80225F52-A64A-4864-8FBB-8ED0911A6058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A62CDC17-5256-425B-BE3F-BF5F0F9A8316}" type="pres">
      <dgm:prSet presAssocID="{80225F52-A64A-4864-8FBB-8ED0911A6058}" presName="hierFlow" presStyleCnt="0"/>
      <dgm:spPr/>
    </dgm:pt>
    <dgm:pt modelId="{51ED66DB-E51B-4859-933D-DF7E256C149A}" type="pres">
      <dgm:prSet presAssocID="{80225F52-A64A-4864-8FBB-8ED0911A6058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F2445D7-AABC-4755-81F8-DA6AA208447B}" type="pres">
      <dgm:prSet presAssocID="{92588FA5-3254-4868-9C38-5FA34B905DF7}" presName="Name14" presStyleCnt="0"/>
      <dgm:spPr/>
    </dgm:pt>
    <dgm:pt modelId="{F5CA7D20-584F-4515-AF64-2CBC918AB40F}" type="pres">
      <dgm:prSet presAssocID="{92588FA5-3254-4868-9C38-5FA34B905DF7}" presName="level1Shape" presStyleLbl="node0" presStyleIdx="0" presStyleCnt="1" custScaleX="299363" custScaleY="43348" custLinFactNeighborX="-5611" custLinFactNeighborY="-48022">
        <dgm:presLayoutVars>
          <dgm:chPref val="3"/>
        </dgm:presLayoutVars>
      </dgm:prSet>
      <dgm:spPr/>
    </dgm:pt>
    <dgm:pt modelId="{BDDFCD6A-A13F-4E5C-A4F8-4608D3BE6F5A}" type="pres">
      <dgm:prSet presAssocID="{92588FA5-3254-4868-9C38-5FA34B905DF7}" presName="hierChild2" presStyleCnt="0"/>
      <dgm:spPr/>
    </dgm:pt>
    <dgm:pt modelId="{6BC1E1D6-C530-45DE-B93A-DE35A8F30E29}" type="pres">
      <dgm:prSet presAssocID="{64DA07FB-4578-42A9-98AF-EBAE641DE84F}" presName="Name19" presStyleLbl="parChTrans1D2" presStyleIdx="0" presStyleCnt="2"/>
      <dgm:spPr/>
    </dgm:pt>
    <dgm:pt modelId="{7E8D5FA3-2614-4B6D-B465-9EBE9353D84C}" type="pres">
      <dgm:prSet presAssocID="{A7BB3959-1A5B-4D5B-9BBC-508BDD90FB8F}" presName="Name21" presStyleCnt="0"/>
      <dgm:spPr/>
    </dgm:pt>
    <dgm:pt modelId="{D59D36A9-F845-4C02-A157-6975CAD49437}" type="pres">
      <dgm:prSet presAssocID="{A7BB3959-1A5B-4D5B-9BBC-508BDD90FB8F}" presName="level2Shape" presStyleLbl="node2" presStyleIdx="0" presStyleCnt="2" custScaleX="204991" custScaleY="42702" custLinFactNeighborX="-22047" custLinFactNeighborY="-51660"/>
      <dgm:spPr/>
    </dgm:pt>
    <dgm:pt modelId="{74F8D22B-1229-462C-98E7-B5BFAF0F0F4D}" type="pres">
      <dgm:prSet presAssocID="{A7BB3959-1A5B-4D5B-9BBC-508BDD90FB8F}" presName="hierChild3" presStyleCnt="0"/>
      <dgm:spPr/>
    </dgm:pt>
    <dgm:pt modelId="{B46693B2-D160-4227-81B2-12ADB709543C}" type="pres">
      <dgm:prSet presAssocID="{6630E8D6-406A-4B13-A048-58974D396D72}" presName="Name19" presStyleLbl="parChTrans1D3" presStyleIdx="0" presStyleCnt="3"/>
      <dgm:spPr/>
    </dgm:pt>
    <dgm:pt modelId="{1A5D19A6-8AD0-46B7-B26F-678AD1B20EF4}" type="pres">
      <dgm:prSet presAssocID="{0682F560-0A78-430B-AFD2-BA7BECDB084F}" presName="Name21" presStyleCnt="0"/>
      <dgm:spPr/>
    </dgm:pt>
    <dgm:pt modelId="{A355641D-2951-4535-8683-010AC5718BE1}" type="pres">
      <dgm:prSet presAssocID="{0682F560-0A78-430B-AFD2-BA7BECDB084F}" presName="level2Shape" presStyleLbl="node3" presStyleIdx="0" presStyleCnt="3" custScaleX="126105" custScaleY="151152" custLinFactNeighborX="3618" custLinFactNeighborY="-4649"/>
      <dgm:spPr/>
    </dgm:pt>
    <dgm:pt modelId="{65AC4187-EAF4-445D-A29D-416DEA59D163}" type="pres">
      <dgm:prSet presAssocID="{0682F560-0A78-430B-AFD2-BA7BECDB084F}" presName="hierChild3" presStyleCnt="0"/>
      <dgm:spPr/>
    </dgm:pt>
    <dgm:pt modelId="{4F59221D-FD7B-4038-A214-7AC7747B6536}" type="pres">
      <dgm:prSet presAssocID="{E7536356-976C-42B4-B6DD-A3FD482C16E0}" presName="Name19" presStyleLbl="parChTrans1D3" presStyleIdx="1" presStyleCnt="3"/>
      <dgm:spPr/>
    </dgm:pt>
    <dgm:pt modelId="{DCC19BB7-232D-44DC-9960-62EEBF6AE17A}" type="pres">
      <dgm:prSet presAssocID="{3D7A2A18-C97D-40D1-AAA1-FAEE8EA42BC0}" presName="Name21" presStyleCnt="0"/>
      <dgm:spPr/>
    </dgm:pt>
    <dgm:pt modelId="{86B8D5B0-216E-42DC-9D56-E29B711E3322}" type="pres">
      <dgm:prSet presAssocID="{3D7A2A18-C97D-40D1-AAA1-FAEE8EA42BC0}" presName="level2Shape" presStyleLbl="node3" presStyleIdx="1" presStyleCnt="3" custScaleX="119972" custScaleY="151152" custLinFactNeighborX="-24361" custLinFactNeighborY="-5295"/>
      <dgm:spPr/>
    </dgm:pt>
    <dgm:pt modelId="{5789A7D1-273C-4BBC-87FA-0B9CD8744F24}" type="pres">
      <dgm:prSet presAssocID="{3D7A2A18-C97D-40D1-AAA1-FAEE8EA42BC0}" presName="hierChild3" presStyleCnt="0"/>
      <dgm:spPr/>
    </dgm:pt>
    <dgm:pt modelId="{1F1E619E-AB2A-4F90-B072-0E0979BAAC89}" type="pres">
      <dgm:prSet presAssocID="{F16F820A-F588-445B-B4BB-5AFD24983A06}" presName="Name19" presStyleLbl="parChTrans1D2" presStyleIdx="1" presStyleCnt="2"/>
      <dgm:spPr/>
    </dgm:pt>
    <dgm:pt modelId="{8BF66192-48E1-4C69-9E22-A8BAF207EEA2}" type="pres">
      <dgm:prSet presAssocID="{1FFA666E-116C-41A5-BE5F-024AF699A045}" presName="Name21" presStyleCnt="0"/>
      <dgm:spPr/>
    </dgm:pt>
    <dgm:pt modelId="{370EBB5B-9533-436A-ADD3-1B9E95F23058}" type="pres">
      <dgm:prSet presAssocID="{1FFA666E-116C-41A5-BE5F-024AF699A045}" presName="level2Shape" presStyleLbl="node2" presStyleIdx="1" presStyleCnt="2" custScaleX="214102" custScaleY="41595" custLinFactNeighborX="-6053" custLinFactNeighborY="-51573"/>
      <dgm:spPr/>
    </dgm:pt>
    <dgm:pt modelId="{A41A506B-33E4-4240-9078-B252A707C08B}" type="pres">
      <dgm:prSet presAssocID="{1FFA666E-116C-41A5-BE5F-024AF699A045}" presName="hierChild3" presStyleCnt="0"/>
      <dgm:spPr/>
    </dgm:pt>
    <dgm:pt modelId="{59E79EF9-F6A0-4456-98CE-A3C4E26AE427}" type="pres">
      <dgm:prSet presAssocID="{DA0CABF7-AF10-4BA8-A45D-61D45F39579F}" presName="Name19" presStyleLbl="parChTrans1D3" presStyleIdx="2" presStyleCnt="3"/>
      <dgm:spPr/>
    </dgm:pt>
    <dgm:pt modelId="{37064798-2B03-4071-A068-65D79DB13B28}" type="pres">
      <dgm:prSet presAssocID="{51754621-91E3-4C31-ACA2-5FB19DCA3BFF}" presName="Name21" presStyleCnt="0"/>
      <dgm:spPr/>
    </dgm:pt>
    <dgm:pt modelId="{0D735BC4-2AE3-4E5A-8F6F-F2551E629A38}" type="pres">
      <dgm:prSet presAssocID="{51754621-91E3-4C31-ACA2-5FB19DCA3BFF}" presName="level2Shape" presStyleLbl="node3" presStyleIdx="2" presStyleCnt="3" custScaleX="109632" custScaleY="150046" custLinFactNeighborX="-63726" custLinFactNeighborY="-1944"/>
      <dgm:spPr/>
    </dgm:pt>
    <dgm:pt modelId="{7F04F14A-78DD-42F7-B9F1-40FED26892A8}" type="pres">
      <dgm:prSet presAssocID="{51754621-91E3-4C31-ACA2-5FB19DCA3BFF}" presName="hierChild3" presStyleCnt="0"/>
      <dgm:spPr/>
    </dgm:pt>
    <dgm:pt modelId="{35E713FE-0059-45BC-8CEB-F0916FD6964F}" type="pres">
      <dgm:prSet presAssocID="{80225F52-A64A-4864-8FBB-8ED0911A6058}" presName="bgShapesFlow" presStyleCnt="0"/>
      <dgm:spPr/>
    </dgm:pt>
  </dgm:ptLst>
  <dgm:cxnLst>
    <dgm:cxn modelId="{73837C07-8EFA-4642-814C-95217BD1594B}" srcId="{80225F52-A64A-4864-8FBB-8ED0911A6058}" destId="{92588FA5-3254-4868-9C38-5FA34B905DF7}" srcOrd="0" destOrd="0" parTransId="{4D40D56D-8417-4FBE-83E7-7A1B5EE4EAC7}" sibTransId="{04043795-64CD-4B8D-8ADD-2509238C2E16}"/>
    <dgm:cxn modelId="{85681413-B92E-44BE-8292-A84F674C2CEC}" type="presOf" srcId="{1FFA666E-116C-41A5-BE5F-024AF699A045}" destId="{370EBB5B-9533-436A-ADD3-1B9E95F23058}" srcOrd="0" destOrd="0" presId="urn:microsoft.com/office/officeart/2005/8/layout/hierarchy6"/>
    <dgm:cxn modelId="{CD871C17-FC3D-4793-89DC-943B0AC52CBA}" type="presOf" srcId="{DA0CABF7-AF10-4BA8-A45D-61D45F39579F}" destId="{59E79EF9-F6A0-4456-98CE-A3C4E26AE427}" srcOrd="0" destOrd="0" presId="urn:microsoft.com/office/officeart/2005/8/layout/hierarchy6"/>
    <dgm:cxn modelId="{45BF5E24-042D-440E-A979-4F153106CF01}" srcId="{92588FA5-3254-4868-9C38-5FA34B905DF7}" destId="{A7BB3959-1A5B-4D5B-9BBC-508BDD90FB8F}" srcOrd="0" destOrd="0" parTransId="{64DA07FB-4578-42A9-98AF-EBAE641DE84F}" sibTransId="{1FDD4723-101E-4C85-AFB8-B4484B4D6B56}"/>
    <dgm:cxn modelId="{5B7C192E-9CB5-4B99-AC54-AF776814BE22}" type="presOf" srcId="{6630E8D6-406A-4B13-A048-58974D396D72}" destId="{B46693B2-D160-4227-81B2-12ADB709543C}" srcOrd="0" destOrd="0" presId="urn:microsoft.com/office/officeart/2005/8/layout/hierarchy6"/>
    <dgm:cxn modelId="{25C79939-4207-4E17-AE45-FAD9AEC35519}" type="presOf" srcId="{92588FA5-3254-4868-9C38-5FA34B905DF7}" destId="{F5CA7D20-584F-4515-AF64-2CBC918AB40F}" srcOrd="0" destOrd="0" presId="urn:microsoft.com/office/officeart/2005/8/layout/hierarchy6"/>
    <dgm:cxn modelId="{5666D45D-44EF-42E0-97C4-AEE73924B15C}" type="presOf" srcId="{64DA07FB-4578-42A9-98AF-EBAE641DE84F}" destId="{6BC1E1D6-C530-45DE-B93A-DE35A8F30E29}" srcOrd="0" destOrd="0" presId="urn:microsoft.com/office/officeart/2005/8/layout/hierarchy6"/>
    <dgm:cxn modelId="{D7A9C660-6376-4A02-A942-86630BAB2622}" type="presOf" srcId="{80225F52-A64A-4864-8FBB-8ED0911A6058}" destId="{8FBE3D35-5236-458C-BDDB-6CD66C2A8513}" srcOrd="0" destOrd="0" presId="urn:microsoft.com/office/officeart/2005/8/layout/hierarchy6"/>
    <dgm:cxn modelId="{121F7945-15CC-47D7-BD74-B725CC461975}" srcId="{1FFA666E-116C-41A5-BE5F-024AF699A045}" destId="{51754621-91E3-4C31-ACA2-5FB19DCA3BFF}" srcOrd="0" destOrd="0" parTransId="{DA0CABF7-AF10-4BA8-A45D-61D45F39579F}" sibTransId="{45EFAB6A-CC06-415E-B3BB-62DA9AE15285}"/>
    <dgm:cxn modelId="{5FAE0878-1C65-477D-BFB0-2917A010CDC6}" type="presOf" srcId="{F16F820A-F588-445B-B4BB-5AFD24983A06}" destId="{1F1E619E-AB2A-4F90-B072-0E0979BAAC89}" srcOrd="0" destOrd="0" presId="urn:microsoft.com/office/officeart/2005/8/layout/hierarchy6"/>
    <dgm:cxn modelId="{24D75587-15D5-4962-9674-37A3935CFF89}" type="presOf" srcId="{51754621-91E3-4C31-ACA2-5FB19DCA3BFF}" destId="{0D735BC4-2AE3-4E5A-8F6F-F2551E629A38}" srcOrd="0" destOrd="0" presId="urn:microsoft.com/office/officeart/2005/8/layout/hierarchy6"/>
    <dgm:cxn modelId="{A636DF87-E446-463D-BE05-21A708B3C6F1}" srcId="{A7BB3959-1A5B-4D5B-9BBC-508BDD90FB8F}" destId="{0682F560-0A78-430B-AFD2-BA7BECDB084F}" srcOrd="0" destOrd="0" parTransId="{6630E8D6-406A-4B13-A048-58974D396D72}" sibTransId="{C114A606-B7EF-4D62-962A-616A0782159E}"/>
    <dgm:cxn modelId="{0624DC8C-692B-4E25-A2FA-A7795C949481}" srcId="{A7BB3959-1A5B-4D5B-9BBC-508BDD90FB8F}" destId="{3D7A2A18-C97D-40D1-AAA1-FAEE8EA42BC0}" srcOrd="1" destOrd="0" parTransId="{E7536356-976C-42B4-B6DD-A3FD482C16E0}" sibTransId="{19F3DBDE-CC71-4F7B-9210-886EF46B56A0}"/>
    <dgm:cxn modelId="{CC950597-22CC-46C3-972B-771A1DF1F738}" type="presOf" srcId="{0682F560-0A78-430B-AFD2-BA7BECDB084F}" destId="{A355641D-2951-4535-8683-010AC5718BE1}" srcOrd="0" destOrd="0" presId="urn:microsoft.com/office/officeart/2005/8/layout/hierarchy6"/>
    <dgm:cxn modelId="{68DFC497-ACE6-4A1D-89AD-A9846E329262}" type="presOf" srcId="{E7536356-976C-42B4-B6DD-A3FD482C16E0}" destId="{4F59221D-FD7B-4038-A214-7AC7747B6536}" srcOrd="0" destOrd="0" presId="urn:microsoft.com/office/officeart/2005/8/layout/hierarchy6"/>
    <dgm:cxn modelId="{D14ACF9F-AF6E-4E83-84CB-19E5A90BE1D5}" type="presOf" srcId="{3D7A2A18-C97D-40D1-AAA1-FAEE8EA42BC0}" destId="{86B8D5B0-216E-42DC-9D56-E29B711E3322}" srcOrd="0" destOrd="0" presId="urn:microsoft.com/office/officeart/2005/8/layout/hierarchy6"/>
    <dgm:cxn modelId="{76BF01A1-6621-45F7-8FFF-54AC240BC894}" type="presOf" srcId="{A7BB3959-1A5B-4D5B-9BBC-508BDD90FB8F}" destId="{D59D36A9-F845-4C02-A157-6975CAD49437}" srcOrd="0" destOrd="0" presId="urn:microsoft.com/office/officeart/2005/8/layout/hierarchy6"/>
    <dgm:cxn modelId="{63F2EFFB-92F0-4755-B6FF-ADC983852525}" srcId="{92588FA5-3254-4868-9C38-5FA34B905DF7}" destId="{1FFA666E-116C-41A5-BE5F-024AF699A045}" srcOrd="1" destOrd="0" parTransId="{F16F820A-F588-445B-B4BB-5AFD24983A06}" sibTransId="{6D665421-40B4-4272-A0C0-1AA5941C245C}"/>
    <dgm:cxn modelId="{D9094B24-976F-4219-A463-9160415A3C68}" type="presParOf" srcId="{8FBE3D35-5236-458C-BDDB-6CD66C2A8513}" destId="{A62CDC17-5256-425B-BE3F-BF5F0F9A8316}" srcOrd="0" destOrd="0" presId="urn:microsoft.com/office/officeart/2005/8/layout/hierarchy6"/>
    <dgm:cxn modelId="{EC9DD335-45BD-4836-86C9-53AE9FD9D6D0}" type="presParOf" srcId="{A62CDC17-5256-425B-BE3F-BF5F0F9A8316}" destId="{51ED66DB-E51B-4859-933D-DF7E256C149A}" srcOrd="0" destOrd="0" presId="urn:microsoft.com/office/officeart/2005/8/layout/hierarchy6"/>
    <dgm:cxn modelId="{337CC176-0646-4837-BF58-628A105BA73E}" type="presParOf" srcId="{51ED66DB-E51B-4859-933D-DF7E256C149A}" destId="{CF2445D7-AABC-4755-81F8-DA6AA208447B}" srcOrd="0" destOrd="0" presId="urn:microsoft.com/office/officeart/2005/8/layout/hierarchy6"/>
    <dgm:cxn modelId="{BC66FEEA-F246-4B99-93E1-0E615F305C94}" type="presParOf" srcId="{CF2445D7-AABC-4755-81F8-DA6AA208447B}" destId="{F5CA7D20-584F-4515-AF64-2CBC918AB40F}" srcOrd="0" destOrd="0" presId="urn:microsoft.com/office/officeart/2005/8/layout/hierarchy6"/>
    <dgm:cxn modelId="{C50F0551-6A86-45D4-8338-0EE080540A07}" type="presParOf" srcId="{CF2445D7-AABC-4755-81F8-DA6AA208447B}" destId="{BDDFCD6A-A13F-4E5C-A4F8-4608D3BE6F5A}" srcOrd="1" destOrd="0" presId="urn:microsoft.com/office/officeart/2005/8/layout/hierarchy6"/>
    <dgm:cxn modelId="{AB4A127E-DDB8-462F-B79F-F388F82F423C}" type="presParOf" srcId="{BDDFCD6A-A13F-4E5C-A4F8-4608D3BE6F5A}" destId="{6BC1E1D6-C530-45DE-B93A-DE35A8F30E29}" srcOrd="0" destOrd="0" presId="urn:microsoft.com/office/officeart/2005/8/layout/hierarchy6"/>
    <dgm:cxn modelId="{61019E6B-0391-46F0-AF75-7C31CE17B66F}" type="presParOf" srcId="{BDDFCD6A-A13F-4E5C-A4F8-4608D3BE6F5A}" destId="{7E8D5FA3-2614-4B6D-B465-9EBE9353D84C}" srcOrd="1" destOrd="0" presId="urn:microsoft.com/office/officeart/2005/8/layout/hierarchy6"/>
    <dgm:cxn modelId="{BF6C3088-58BC-404D-9F44-0802F5E12C7D}" type="presParOf" srcId="{7E8D5FA3-2614-4B6D-B465-9EBE9353D84C}" destId="{D59D36A9-F845-4C02-A157-6975CAD49437}" srcOrd="0" destOrd="0" presId="urn:microsoft.com/office/officeart/2005/8/layout/hierarchy6"/>
    <dgm:cxn modelId="{07A5746A-CD0D-42F3-8E54-7D09FC39F035}" type="presParOf" srcId="{7E8D5FA3-2614-4B6D-B465-9EBE9353D84C}" destId="{74F8D22B-1229-462C-98E7-B5BFAF0F0F4D}" srcOrd="1" destOrd="0" presId="urn:microsoft.com/office/officeart/2005/8/layout/hierarchy6"/>
    <dgm:cxn modelId="{E206B568-08E1-44A0-A401-A92F436729CB}" type="presParOf" srcId="{74F8D22B-1229-462C-98E7-B5BFAF0F0F4D}" destId="{B46693B2-D160-4227-81B2-12ADB709543C}" srcOrd="0" destOrd="0" presId="urn:microsoft.com/office/officeart/2005/8/layout/hierarchy6"/>
    <dgm:cxn modelId="{91A5A2E2-5E81-4368-8855-827502878A24}" type="presParOf" srcId="{74F8D22B-1229-462C-98E7-B5BFAF0F0F4D}" destId="{1A5D19A6-8AD0-46B7-B26F-678AD1B20EF4}" srcOrd="1" destOrd="0" presId="urn:microsoft.com/office/officeart/2005/8/layout/hierarchy6"/>
    <dgm:cxn modelId="{7AFBD9E5-4381-4C2C-9BC3-39D29671659C}" type="presParOf" srcId="{1A5D19A6-8AD0-46B7-B26F-678AD1B20EF4}" destId="{A355641D-2951-4535-8683-010AC5718BE1}" srcOrd="0" destOrd="0" presId="urn:microsoft.com/office/officeart/2005/8/layout/hierarchy6"/>
    <dgm:cxn modelId="{625CE17E-D15E-4DAD-9BD0-59B0543C20D2}" type="presParOf" srcId="{1A5D19A6-8AD0-46B7-B26F-678AD1B20EF4}" destId="{65AC4187-EAF4-445D-A29D-416DEA59D163}" srcOrd="1" destOrd="0" presId="urn:microsoft.com/office/officeart/2005/8/layout/hierarchy6"/>
    <dgm:cxn modelId="{C3071BA2-8E5B-4B18-9BC6-E6659C556366}" type="presParOf" srcId="{74F8D22B-1229-462C-98E7-B5BFAF0F0F4D}" destId="{4F59221D-FD7B-4038-A214-7AC7747B6536}" srcOrd="2" destOrd="0" presId="urn:microsoft.com/office/officeart/2005/8/layout/hierarchy6"/>
    <dgm:cxn modelId="{4E5FB5F0-CD29-40F3-BA24-0CC394D026D6}" type="presParOf" srcId="{74F8D22B-1229-462C-98E7-B5BFAF0F0F4D}" destId="{DCC19BB7-232D-44DC-9960-62EEBF6AE17A}" srcOrd="3" destOrd="0" presId="urn:microsoft.com/office/officeart/2005/8/layout/hierarchy6"/>
    <dgm:cxn modelId="{563D8CAB-59F3-48E5-A6AE-D8464D30AC3B}" type="presParOf" srcId="{DCC19BB7-232D-44DC-9960-62EEBF6AE17A}" destId="{86B8D5B0-216E-42DC-9D56-E29B711E3322}" srcOrd="0" destOrd="0" presId="urn:microsoft.com/office/officeart/2005/8/layout/hierarchy6"/>
    <dgm:cxn modelId="{3964DC47-4BB8-475C-85B6-458121D76F5C}" type="presParOf" srcId="{DCC19BB7-232D-44DC-9960-62EEBF6AE17A}" destId="{5789A7D1-273C-4BBC-87FA-0B9CD8744F24}" srcOrd="1" destOrd="0" presId="urn:microsoft.com/office/officeart/2005/8/layout/hierarchy6"/>
    <dgm:cxn modelId="{1DA1EBAE-45E0-4241-9C97-E464CF154548}" type="presParOf" srcId="{BDDFCD6A-A13F-4E5C-A4F8-4608D3BE6F5A}" destId="{1F1E619E-AB2A-4F90-B072-0E0979BAAC89}" srcOrd="2" destOrd="0" presId="urn:microsoft.com/office/officeart/2005/8/layout/hierarchy6"/>
    <dgm:cxn modelId="{0B399DA7-DF89-4002-89F0-C6DAB850CC9D}" type="presParOf" srcId="{BDDFCD6A-A13F-4E5C-A4F8-4608D3BE6F5A}" destId="{8BF66192-48E1-4C69-9E22-A8BAF207EEA2}" srcOrd="3" destOrd="0" presId="urn:microsoft.com/office/officeart/2005/8/layout/hierarchy6"/>
    <dgm:cxn modelId="{7A229028-29A1-428C-935F-A104D9A71E3B}" type="presParOf" srcId="{8BF66192-48E1-4C69-9E22-A8BAF207EEA2}" destId="{370EBB5B-9533-436A-ADD3-1B9E95F23058}" srcOrd="0" destOrd="0" presId="urn:microsoft.com/office/officeart/2005/8/layout/hierarchy6"/>
    <dgm:cxn modelId="{0027A308-9E94-44FD-8EA0-8BDFC2790906}" type="presParOf" srcId="{8BF66192-48E1-4C69-9E22-A8BAF207EEA2}" destId="{A41A506B-33E4-4240-9078-B252A707C08B}" srcOrd="1" destOrd="0" presId="urn:microsoft.com/office/officeart/2005/8/layout/hierarchy6"/>
    <dgm:cxn modelId="{9EBF3135-0B5B-4F92-B829-9BC42C0EEE60}" type="presParOf" srcId="{A41A506B-33E4-4240-9078-B252A707C08B}" destId="{59E79EF9-F6A0-4456-98CE-A3C4E26AE427}" srcOrd="0" destOrd="0" presId="urn:microsoft.com/office/officeart/2005/8/layout/hierarchy6"/>
    <dgm:cxn modelId="{3DDF2DCA-181C-4652-81A3-9AC99266F565}" type="presParOf" srcId="{A41A506B-33E4-4240-9078-B252A707C08B}" destId="{37064798-2B03-4071-A068-65D79DB13B28}" srcOrd="1" destOrd="0" presId="urn:microsoft.com/office/officeart/2005/8/layout/hierarchy6"/>
    <dgm:cxn modelId="{B1F3086B-2ABF-4EEB-BACE-19D377105D5A}" type="presParOf" srcId="{37064798-2B03-4071-A068-65D79DB13B28}" destId="{0D735BC4-2AE3-4E5A-8F6F-F2551E629A38}" srcOrd="0" destOrd="0" presId="urn:microsoft.com/office/officeart/2005/8/layout/hierarchy6"/>
    <dgm:cxn modelId="{3897D761-77B0-4844-A5BF-4DA21450B3DF}" type="presParOf" srcId="{37064798-2B03-4071-A068-65D79DB13B28}" destId="{7F04F14A-78DD-42F7-B9F1-40FED26892A8}" srcOrd="1" destOrd="0" presId="urn:microsoft.com/office/officeart/2005/8/layout/hierarchy6"/>
    <dgm:cxn modelId="{658FDE2A-912D-4C0A-9236-88D304C1A5DE}" type="presParOf" srcId="{8FBE3D35-5236-458C-BDDB-6CD66C2A8513}" destId="{35E713FE-0059-45BC-8CEB-F0916FD6964F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A7D20-584F-4515-AF64-2CBC918AB40F}">
      <dsp:nvSpPr>
        <dsp:cNvPr id="0" name=""/>
        <dsp:cNvSpPr/>
      </dsp:nvSpPr>
      <dsp:spPr>
        <a:xfrm>
          <a:off x="2570052" y="0"/>
          <a:ext cx="7338187" cy="708383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i="0" kern="1200" dirty="0"/>
            <a:t>We have the potential to increase conversion rates</a:t>
          </a:r>
          <a:endParaRPr lang="en-IN" sz="2400" kern="1200" dirty="0"/>
        </a:p>
      </dsp:txBody>
      <dsp:txXfrm>
        <a:off x="2590800" y="20748"/>
        <a:ext cx="7296691" cy="666887"/>
      </dsp:txXfrm>
    </dsp:sp>
    <dsp:sp modelId="{6BC1E1D6-C530-45DE-B93A-DE35A8F30E29}">
      <dsp:nvSpPr>
        <dsp:cNvPr id="0" name=""/>
        <dsp:cNvSpPr/>
      </dsp:nvSpPr>
      <dsp:spPr>
        <a:xfrm>
          <a:off x="2844459" y="708383"/>
          <a:ext cx="3394686" cy="275791"/>
        </a:xfrm>
        <a:custGeom>
          <a:avLst/>
          <a:gdLst/>
          <a:ahLst/>
          <a:cxnLst/>
          <a:rect l="0" t="0" r="0" b="0"/>
          <a:pathLst>
            <a:path>
              <a:moveTo>
                <a:pt x="3394686" y="0"/>
              </a:moveTo>
              <a:lnTo>
                <a:pt x="3394686" y="137895"/>
              </a:lnTo>
              <a:lnTo>
                <a:pt x="0" y="137895"/>
              </a:lnTo>
              <a:lnTo>
                <a:pt x="0" y="275791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9D36A9-F845-4C02-A157-6975CAD49437}">
      <dsp:nvSpPr>
        <dsp:cNvPr id="0" name=""/>
        <dsp:cNvSpPr/>
      </dsp:nvSpPr>
      <dsp:spPr>
        <a:xfrm>
          <a:off x="332020" y="984175"/>
          <a:ext cx="5024877" cy="697826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flat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i="0" kern="1200" dirty="0"/>
            <a:t>The primary emphasis should be on serving clients located in Mumbai and Delhi for most of our operations.</a:t>
          </a:r>
          <a:endParaRPr lang="en-IN" sz="1800" kern="1200" dirty="0"/>
        </a:p>
      </dsp:txBody>
      <dsp:txXfrm>
        <a:off x="352459" y="1004614"/>
        <a:ext cx="4983999" cy="656948"/>
      </dsp:txXfrm>
    </dsp:sp>
    <dsp:sp modelId="{B46693B2-D160-4227-81B2-12ADB709543C}">
      <dsp:nvSpPr>
        <dsp:cNvPr id="0" name=""/>
        <dsp:cNvSpPr/>
      </dsp:nvSpPr>
      <dsp:spPr>
        <a:xfrm>
          <a:off x="1635470" y="1682002"/>
          <a:ext cx="1208989" cy="1421914"/>
        </a:xfrm>
        <a:custGeom>
          <a:avLst/>
          <a:gdLst/>
          <a:ahLst/>
          <a:cxnLst/>
          <a:rect l="0" t="0" r="0" b="0"/>
          <a:pathLst>
            <a:path>
              <a:moveTo>
                <a:pt x="1208989" y="0"/>
              </a:moveTo>
              <a:lnTo>
                <a:pt x="1208989" y="710957"/>
              </a:lnTo>
              <a:lnTo>
                <a:pt x="0" y="710957"/>
              </a:lnTo>
              <a:lnTo>
                <a:pt x="0" y="1421914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55641D-2951-4535-8683-010AC5718BE1}">
      <dsp:nvSpPr>
        <dsp:cNvPr id="0" name=""/>
        <dsp:cNvSpPr/>
      </dsp:nvSpPr>
      <dsp:spPr>
        <a:xfrm>
          <a:off x="89884" y="3103916"/>
          <a:ext cx="3091170" cy="247009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/>
            <a:t>Mumbai boasts a conversion rate of </a:t>
          </a:r>
          <a:r>
            <a:rPr lang="en-GB" sz="1900" b="1" i="0" u="sng" kern="1200" dirty="0"/>
            <a:t>30.25%</a:t>
          </a:r>
          <a:r>
            <a:rPr lang="en-GB" sz="1900" b="0" i="0" kern="1200" dirty="0"/>
            <a:t>,</a:t>
          </a:r>
          <a:r>
            <a:rPr lang="en-GB" sz="1900" b="1" i="0" kern="1200" dirty="0"/>
            <a:t> </a:t>
          </a:r>
          <a:r>
            <a:rPr lang="en-GB" sz="1900" b="0" i="0" kern="1200" dirty="0"/>
            <a:t>surpassing the second-highest by an impressive</a:t>
          </a:r>
          <a:r>
            <a:rPr lang="en-GB" sz="1900" b="1" i="0" u="sng" kern="1200" dirty="0"/>
            <a:t>10.72%</a:t>
          </a:r>
          <a:r>
            <a:rPr lang="en-GB" sz="1900" b="0" i="0" u="none" kern="1200" dirty="0"/>
            <a:t>.</a:t>
          </a:r>
          <a:endParaRPr lang="en-IN" sz="1900" u="none" kern="1200" dirty="0"/>
        </a:p>
      </dsp:txBody>
      <dsp:txXfrm>
        <a:off x="162231" y="3176263"/>
        <a:ext cx="2946476" cy="2325399"/>
      </dsp:txXfrm>
    </dsp:sp>
    <dsp:sp modelId="{4F59221D-FD7B-4038-A214-7AC7747B6536}">
      <dsp:nvSpPr>
        <dsp:cNvPr id="0" name=""/>
        <dsp:cNvSpPr/>
      </dsp:nvSpPr>
      <dsp:spPr>
        <a:xfrm>
          <a:off x="2844459" y="1682002"/>
          <a:ext cx="1856553" cy="14113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5679"/>
              </a:lnTo>
              <a:lnTo>
                <a:pt x="1856553" y="705679"/>
              </a:lnTo>
              <a:lnTo>
                <a:pt x="1856553" y="141135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B8D5B0-216E-42DC-9D56-E29B711E3322}">
      <dsp:nvSpPr>
        <dsp:cNvPr id="0" name=""/>
        <dsp:cNvSpPr/>
      </dsp:nvSpPr>
      <dsp:spPr>
        <a:xfrm>
          <a:off x="3230595" y="3093360"/>
          <a:ext cx="2940834" cy="247009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/>
            <a:t>Last year, Mumbai led the way by securing the highest percentage share of business at </a:t>
          </a:r>
          <a:r>
            <a:rPr lang="en-GB" sz="1900" b="1" i="0" u="sng" kern="1200" dirty="0"/>
            <a:t>26.94%</a:t>
          </a:r>
          <a:r>
            <a:rPr lang="en-GB" sz="1900" b="1" i="0" kern="1200" dirty="0"/>
            <a:t>,</a:t>
          </a:r>
          <a:r>
            <a:rPr lang="en-GB" sz="1900" b="0" i="0" kern="1200" dirty="0"/>
            <a:t> surpassing the second-highest which is Delhi by an impressive </a:t>
          </a:r>
          <a:r>
            <a:rPr lang="en-GB" sz="1900" b="1" i="0" u="sng" kern="1200" dirty="0"/>
            <a:t>7.53%</a:t>
          </a:r>
          <a:r>
            <a:rPr lang="en-GB" sz="1900" b="0" i="0" kern="1200" dirty="0"/>
            <a:t>.Bengaluru closely followed in the rankings</a:t>
          </a:r>
          <a:endParaRPr lang="en-IN" sz="1900" kern="1200" dirty="0"/>
        </a:p>
      </dsp:txBody>
      <dsp:txXfrm>
        <a:off x="3302942" y="3165707"/>
        <a:ext cx="2796140" cy="2325399"/>
      </dsp:txXfrm>
    </dsp:sp>
    <dsp:sp modelId="{1F1E619E-AB2A-4F90-B072-0E0979BAAC89}">
      <dsp:nvSpPr>
        <dsp:cNvPr id="0" name=""/>
        <dsp:cNvSpPr/>
      </dsp:nvSpPr>
      <dsp:spPr>
        <a:xfrm>
          <a:off x="6239146" y="708383"/>
          <a:ext cx="2869294" cy="277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8606"/>
              </a:lnTo>
              <a:lnTo>
                <a:pt x="2869294" y="138606"/>
              </a:lnTo>
              <a:lnTo>
                <a:pt x="2869294" y="277213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0EBB5B-9533-436A-ADD3-1B9E95F23058}">
      <dsp:nvSpPr>
        <dsp:cNvPr id="0" name=""/>
        <dsp:cNvSpPr/>
      </dsp:nvSpPr>
      <dsp:spPr>
        <a:xfrm>
          <a:off x="6484334" y="985597"/>
          <a:ext cx="5248212" cy="67973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i="0" kern="1200" dirty="0"/>
            <a:t>Implementing ERP technologies and offering technology-based solutions yield the highest conversion rates</a:t>
          </a:r>
          <a:endParaRPr lang="en-IN" sz="1800" kern="1200" dirty="0"/>
        </a:p>
      </dsp:txBody>
      <dsp:txXfrm>
        <a:off x="6504243" y="1005506"/>
        <a:ext cx="5208394" cy="639918"/>
      </dsp:txXfrm>
    </dsp:sp>
    <dsp:sp modelId="{59E79EF9-F6A0-4456-98CE-A3C4E26AE427}">
      <dsp:nvSpPr>
        <dsp:cNvPr id="0" name=""/>
        <dsp:cNvSpPr/>
      </dsp:nvSpPr>
      <dsp:spPr>
        <a:xfrm>
          <a:off x="7694721" y="1665333"/>
          <a:ext cx="1413719" cy="1464697"/>
        </a:xfrm>
        <a:custGeom>
          <a:avLst/>
          <a:gdLst/>
          <a:ahLst/>
          <a:cxnLst/>
          <a:rect l="0" t="0" r="0" b="0"/>
          <a:pathLst>
            <a:path>
              <a:moveTo>
                <a:pt x="1413719" y="0"/>
              </a:moveTo>
              <a:lnTo>
                <a:pt x="1413719" y="732348"/>
              </a:lnTo>
              <a:lnTo>
                <a:pt x="0" y="732348"/>
              </a:lnTo>
              <a:lnTo>
                <a:pt x="0" y="1464697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735BC4-2AE3-4E5A-8F6F-F2551E629A38}">
      <dsp:nvSpPr>
        <dsp:cNvPr id="0" name=""/>
        <dsp:cNvSpPr/>
      </dsp:nvSpPr>
      <dsp:spPr>
        <a:xfrm>
          <a:off x="6351034" y="3130031"/>
          <a:ext cx="2687373" cy="245201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/>
            <a:t>ERP Implementation technology boasts the highest conversion rate at </a:t>
          </a:r>
          <a:r>
            <a:rPr lang="en-GB" sz="1900" b="1" i="0" u="sng" kern="1200" dirty="0"/>
            <a:t>14.90%</a:t>
          </a:r>
          <a:r>
            <a:rPr lang="en-GB" sz="1900" b="0" i="0" kern="1200" dirty="0"/>
            <a:t>,</a:t>
          </a:r>
          <a:r>
            <a:rPr lang="en-GB" sz="1900" b="1" i="0" kern="1200" dirty="0"/>
            <a:t> </a:t>
          </a:r>
          <a:r>
            <a:rPr lang="en-GB" sz="1900" b="0" i="0" kern="1200" dirty="0"/>
            <a:t>nearly doubling the second-highest, which stands at </a:t>
          </a:r>
          <a:r>
            <a:rPr lang="en-GB" sz="1900" b="1" i="0" u="sng" kern="1200" dirty="0"/>
            <a:t>7.50%</a:t>
          </a:r>
          <a:r>
            <a:rPr lang="en-GB" sz="1900" b="0" i="0" kern="1200" dirty="0"/>
            <a:t> and is associated with Technical Business Solutions</a:t>
          </a:r>
          <a:endParaRPr lang="en-IN" sz="1900" kern="1200" dirty="0"/>
        </a:p>
      </dsp:txBody>
      <dsp:txXfrm>
        <a:off x="6422851" y="3201848"/>
        <a:ext cx="2543739" cy="23083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2" name="Google Shape;8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Each branch must follow this naming pattern:</a:t>
            </a:r>
            <a:br>
              <a:rPr lang="en-US"/>
            </a:br>
            <a:r>
              <a:rPr lang="en-US"/>
              <a:t>Problem – Branch 1 – Sub-branch 1 – Sub-branch 2 – …… – Hypotheses 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There must be minimum 10 hypotheses in total and at least 1 in each branch.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Each branch must follow this naming pattern:</a:t>
            </a:r>
            <a:br>
              <a:rPr lang="en-US"/>
            </a:br>
            <a:r>
              <a:rPr lang="en-US"/>
              <a:t>Problem – Branch 1 – Sub-branch 1 – Sub-branch 2 – …… – Hypotheses 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There must be minimum 10 hypotheses in total and at least 1 in each branch.</a:t>
            </a:r>
            <a:endParaRPr/>
          </a:p>
        </p:txBody>
      </p:sp>
      <p:sp>
        <p:nvSpPr>
          <p:cNvPr id="170" name="Google Shape;170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Analyse the variables in the dataset, find the insights and mention the pattern of insights in the data. Make more copies of this slide if needed.</a:t>
            </a:r>
            <a:endParaRPr/>
          </a:p>
        </p:txBody>
      </p:sp>
      <p:sp>
        <p:nvSpPr>
          <p:cNvPr id="179" name="Google Shape;17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For each variable that produced an interesting insight, explain your analysis bit here – the results you got from excel and the necessary </a:t>
            </a:r>
            <a:r>
              <a:rPr lang="en-US" dirty="0" err="1"/>
              <a:t>visualisations</a:t>
            </a:r>
            <a:r>
              <a:rPr lang="en-US" dirty="0"/>
              <a:t>. Note: it is compulsory for you to mention the results of the analysis on these variables - 'Technology Primary', 'B2B Sales Medium', 'Client Revenue Sizing', 'Opportunity Sizing' and 'Business from Client last year’.</a:t>
            </a:r>
            <a:endParaRPr dirty="0"/>
          </a:p>
        </p:txBody>
      </p:sp>
      <p:sp>
        <p:nvSpPr>
          <p:cNvPr id="188" name="Google Shape;188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For each variable that produced an interesting insight, explain you analysis bit here – the results you got from excel and the necessary visualisations. Note: it is compulsory for you to mention the results of the analysis on these variables - 'Technology Primary', 'B2B Sales Medium', 'Client Revenue Sizing', 'Opportunity Sizing' and 'Business from Client last year’.</a:t>
            </a:r>
            <a:endParaRPr/>
          </a:p>
        </p:txBody>
      </p:sp>
      <p:sp>
        <p:nvSpPr>
          <p:cNvPr id="195" name="Google Shape;195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For each variable that produced an interesting insight, explain you analysis bit here – the results you got from excel and the necessary visualisations. Note: it is compulsory for you to mention the results of the analysis on these variables - 'Technology Primary', 'B2B Sales Medium', 'Client Revenue Sizing', 'Opportunity Sizing' and 'Business from Client last year’.</a:t>
            </a:r>
            <a:endParaRPr/>
          </a:p>
        </p:txBody>
      </p:sp>
      <p:sp>
        <p:nvSpPr>
          <p:cNvPr id="202" name="Google Shape;202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6" name="Google Shape;236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You are free to use the elements and boxes mentioned previously. Make sure you’re using the pyramid principle, data visualization, visual design principle and storyboarding concepts to design these slides.</a:t>
            </a:r>
            <a:endParaRPr dirty="0"/>
          </a:p>
        </p:txBody>
      </p:sp>
      <p:sp>
        <p:nvSpPr>
          <p:cNvPr id="237" name="Google Shape;237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For each variable that produced an interesting insight, explain you analysis bit here – the results you got from excel and the necessary visualisations. Note: it is compulsory for you to mention the results of the analysis on these variables - 'Technology Primary', 'B2B Sales Medium', 'Client Revenue Sizing', 'Opportunity Sizing' and 'Business from Client last year’.</a:t>
            </a:r>
            <a:endParaRPr/>
          </a:p>
        </p:txBody>
      </p:sp>
      <p:sp>
        <p:nvSpPr>
          <p:cNvPr id="209" name="Google Shape;209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For each variable that produced an interesting insight, explain you analysis bit here – the results you got from excel and the necessary visualisations. Note: it is compulsory for you to mention the results of the analysis on these variables - 'Technology Primary', 'B2B Sales Medium', 'Client Revenue Sizing', 'Opportunity Sizing' and 'Business from Client last year’. Make more copies of this slide if needed.</a:t>
            </a:r>
            <a:endParaRPr/>
          </a:p>
        </p:txBody>
      </p:sp>
      <p:sp>
        <p:nvSpPr>
          <p:cNvPr id="216" name="Google Shape;216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For each recommendation explain the insights that form the reasoning for giving that recommendation. Make more copies of this slide if necessary.</a:t>
            </a:r>
            <a:endParaRPr/>
          </a:p>
        </p:txBody>
      </p:sp>
      <p:sp>
        <p:nvSpPr>
          <p:cNvPr id="223" name="Google Shape;223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90" name="Google Shape;90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You are free to use the elements and boxes mentioned previously. Make sure you’re using the pyramid principle, data visualization, visual design principle and storyboarding concepts to design these slides.</a:t>
            </a:r>
            <a:endParaRPr/>
          </a:p>
        </p:txBody>
      </p:sp>
      <p:sp>
        <p:nvSpPr>
          <p:cNvPr id="231" name="Google Shape;231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7" name="Google Shape;9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Provide at least three questions under each branch.</a:t>
            </a:r>
            <a:endParaRPr/>
          </a:p>
        </p:txBody>
      </p:sp>
      <p:sp>
        <p:nvSpPr>
          <p:cNvPr id="109" name="Google Shape;10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All the frameworks that are used should be mentioned.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A suitable reason is a must to provide here</a:t>
            </a:r>
            <a:endParaRPr/>
          </a:p>
        </p:txBody>
      </p:sp>
      <p:sp>
        <p:nvSpPr>
          <p:cNvPr id="120" name="Google Shape;12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 dirty="0"/>
              <a:t>Use the “download as” feature of Coggle if you are using the tool.</a:t>
            </a:r>
            <a:endParaRPr dirty="0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 dirty="0"/>
              <a:t>Provide one image with complete tree along with separate elements where the text is readable.</a:t>
            </a:r>
            <a:endParaRPr dirty="0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dirty="0"/>
              <a:t>Copy the slide if you require more space</a:t>
            </a:r>
            <a:endParaRPr dirty="0"/>
          </a:p>
        </p:txBody>
      </p:sp>
      <p:sp>
        <p:nvSpPr>
          <p:cNvPr id="127" name="Google Shape;12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Each branch must follow this naming pattern:</a:t>
            </a:r>
            <a:br>
              <a:rPr lang="en-US"/>
            </a:br>
            <a:r>
              <a:rPr lang="en-US"/>
              <a:t>Problem – Branch 1 – Sub-branch 1 – Sub-branch 2 – …… – Hypotheses 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There must be minimum 10 hypotheses in total and at least 1 in each branch.</a:t>
            </a:r>
            <a:endParaRPr/>
          </a:p>
        </p:txBody>
      </p:sp>
      <p:sp>
        <p:nvSpPr>
          <p:cNvPr id="134" name="Google Shape;134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Each branch must follow this naming pattern:</a:t>
            </a:r>
            <a:br>
              <a:rPr lang="en-US"/>
            </a:br>
            <a:r>
              <a:rPr lang="en-US"/>
              <a:t>Problem – Branch 1 – Sub-branch 1 – Sub-branch 2 – …… – Hypotheses 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There must be minimum 10 hypotheses in total and at least 1 in each branch.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" name="Google Shape;143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Each branch must follow this naming pattern:</a:t>
            </a:r>
            <a:br>
              <a:rPr lang="en-US"/>
            </a:br>
            <a:r>
              <a:rPr lang="en-US"/>
              <a:t>Problem – Branch 1 – Sub-branch 1 – Sub-branch 2 – …… – Hypotheses 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-US"/>
              <a:t>There must be minimum 10 hypotheses in total and at least 1 in each branch.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" name="Google Shape;15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715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21355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3759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3006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6419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76297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23856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54179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181453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5179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61229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771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622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28121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70571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81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25814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5011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45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  <p:sldLayoutId id="2147483893" r:id="rId12"/>
    <p:sldLayoutId id="2147483894" r:id="rId13"/>
    <p:sldLayoutId id="2147483895" r:id="rId14"/>
    <p:sldLayoutId id="2147483896" r:id="rId15"/>
    <p:sldLayoutId id="2147483897" r:id="rId16"/>
    <p:sldLayoutId id="2147483898" r:id="rId17"/>
    <p:sldLayoutId id="2147483899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6" Type="http://schemas.openxmlformats.org/officeDocument/2006/relationships/chart" Target="../charts/chart9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1446847" y="622499"/>
            <a:ext cx="9877789" cy="739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43F3C"/>
              </a:buClr>
              <a:buSzPts val="3600"/>
              <a:buFont typeface="Lato"/>
              <a:buNone/>
            </a:pPr>
            <a:r>
              <a:rPr lang="en-US" sz="3600" b="1" dirty="0">
                <a:solidFill>
                  <a:srgbClr val="F43F3C"/>
                </a:solidFill>
              </a:rPr>
              <a:t>ASSIGNMENT GUIDELINES</a:t>
            </a:r>
            <a:endParaRPr dirty="0"/>
          </a:p>
        </p:txBody>
      </p:sp>
      <p:sp>
        <p:nvSpPr>
          <p:cNvPr id="85" name="Google Shape;85;p12"/>
          <p:cNvSpPr txBox="1"/>
          <p:nvPr/>
        </p:nvSpPr>
        <p:spPr>
          <a:xfrm>
            <a:off x="602478" y="1800840"/>
            <a:ext cx="10987044" cy="4708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0" i="0" u="none" strike="noStrike" cap="none" dirty="0">
                <a:solidFill>
                  <a:srgbClr val="757070"/>
                </a:solidFill>
                <a:latin typeface="Lato"/>
                <a:ea typeface="Lato"/>
                <a:cs typeface="Lato"/>
                <a:sym typeface="Lato"/>
              </a:rPr>
              <a:t>Make </a:t>
            </a:r>
            <a:r>
              <a:rPr lang="en-US" sz="2000" dirty="0">
                <a:solidFill>
                  <a:srgbClr val="757070"/>
                </a:solidFill>
                <a:latin typeface="Lato"/>
                <a:ea typeface="Lato"/>
                <a:cs typeface="Lato"/>
                <a:sym typeface="Lato"/>
              </a:rPr>
              <a:t>the changes in the</a:t>
            </a:r>
            <a:r>
              <a:rPr lang="en-US" sz="2000" b="0" i="0" u="none" strike="noStrike" cap="none" dirty="0">
                <a:solidFill>
                  <a:srgbClr val="757070"/>
                </a:solidFill>
                <a:latin typeface="Lato"/>
                <a:ea typeface="Lato"/>
                <a:cs typeface="Lato"/>
                <a:sym typeface="Lato"/>
              </a:rPr>
              <a:t> PPT </a:t>
            </a:r>
            <a:r>
              <a:rPr lang="en-US" sz="2000" dirty="0">
                <a:solidFill>
                  <a:srgbClr val="757070"/>
                </a:solidFill>
                <a:latin typeface="Lato"/>
                <a:ea typeface="Lato"/>
                <a:cs typeface="Lato"/>
                <a:sym typeface="Lato"/>
              </a:rPr>
              <a:t>as you solve the parts</a:t>
            </a:r>
            <a:endParaRPr dirty="0"/>
          </a:p>
          <a:p>
            <a:pPr marL="469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endParaRPr sz="2000" b="0" i="0" u="none" strike="noStrike" cap="none" dirty="0">
              <a:solidFill>
                <a:srgbClr val="757070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0" i="0" u="none" strike="noStrike" cap="none" dirty="0">
                <a:solidFill>
                  <a:srgbClr val="757070"/>
                </a:solidFill>
                <a:latin typeface="Lato"/>
                <a:ea typeface="Lato"/>
                <a:cs typeface="Lato"/>
                <a:sym typeface="Lato"/>
              </a:rPr>
              <a:t>This file contains the template for all the parts of the project.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9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endParaRPr sz="2000" b="0" i="0" u="none" strike="noStrike" cap="none" dirty="0">
              <a:solidFill>
                <a:srgbClr val="757070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0" i="0" u="none" strike="noStrike" cap="none" dirty="0">
                <a:solidFill>
                  <a:srgbClr val="757070"/>
                </a:solidFill>
                <a:latin typeface="Lato"/>
                <a:ea typeface="Lato"/>
                <a:cs typeface="Lato"/>
                <a:sym typeface="Lato"/>
              </a:rPr>
              <a:t>Check the instructions added in the note section of every slide for clarity.</a:t>
            </a:r>
            <a:endParaRPr sz="2000" b="0" i="0" u="none" strike="noStrike" cap="none" dirty="0">
              <a:solidFill>
                <a:srgbClr val="757070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endParaRPr sz="2000" b="0" i="0" u="none" strike="noStrike" cap="none" dirty="0">
              <a:solidFill>
                <a:srgbClr val="757070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0" i="0" u="none" strike="noStrike" cap="none" dirty="0">
                <a:solidFill>
                  <a:srgbClr val="757070"/>
                </a:solidFill>
                <a:latin typeface="Lato"/>
                <a:ea typeface="Lato"/>
                <a:cs typeface="Lato"/>
                <a:sym typeface="Lato"/>
              </a:rPr>
              <a:t>Don’t move around any image or text box</a:t>
            </a:r>
            <a:endParaRPr sz="2000" b="0" i="0" u="none" strike="noStrike" cap="none" dirty="0">
              <a:solidFill>
                <a:srgbClr val="757070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2000" b="0" i="0" u="none" strike="noStrike" cap="none" dirty="0">
              <a:solidFill>
                <a:srgbClr val="757070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0" i="0" u="none" strike="noStrike" cap="none" dirty="0">
                <a:solidFill>
                  <a:srgbClr val="757070"/>
                </a:solidFill>
                <a:latin typeface="Lato"/>
                <a:ea typeface="Lato"/>
                <a:cs typeface="Lato"/>
                <a:sym typeface="Lato"/>
              </a:rPr>
              <a:t>If you require more/lesser elements, be careful when you copy/delete the existing ones.</a:t>
            </a:r>
            <a:endParaRPr dirty="0"/>
          </a:p>
          <a:p>
            <a:pPr marL="285750" marR="0" lvl="0" indent="-158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75707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75707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497B4F-1503-DCA8-7DE7-2C45118B6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2636" y="91238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>
            <a:spLocks noGrp="1"/>
          </p:cNvSpPr>
          <p:nvPr>
            <p:ph type="title"/>
          </p:nvPr>
        </p:nvSpPr>
        <p:spPr>
          <a:xfrm>
            <a:off x="1556605" y="66856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 : Formulating Hypotheses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grpSp>
        <p:nvGrpSpPr>
          <p:cNvPr id="164" name="Google Shape;164;p21"/>
          <p:cNvGrpSpPr/>
          <p:nvPr/>
        </p:nvGrpSpPr>
        <p:grpSpPr>
          <a:xfrm>
            <a:off x="514664" y="2108905"/>
            <a:ext cx="11162675" cy="4479435"/>
            <a:chOff x="589265" y="4637444"/>
            <a:chExt cx="2041200" cy="223529"/>
          </a:xfrm>
        </p:grpSpPr>
        <p:sp>
          <p:nvSpPr>
            <p:cNvPr id="165" name="Google Shape;165;p21"/>
            <p:cNvSpPr txBox="1"/>
            <p:nvPr/>
          </p:nvSpPr>
          <p:spPr>
            <a:xfrm>
              <a:off x="589265" y="4637444"/>
              <a:ext cx="2041200" cy="107786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Branch 4</a:t>
              </a:r>
              <a:endParaRPr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u="sng" dirty="0">
                  <a:latin typeface="Lato"/>
                  <a:ea typeface="Lato"/>
                  <a:cs typeface="Lato"/>
                  <a:sym typeface="Lato"/>
                </a:rPr>
                <a:t>Sub-Branch 3:</a:t>
              </a:r>
              <a:r>
                <a:rPr lang="en-US" sz="1600" dirty="0"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b="1" u="sng" dirty="0">
                  <a:latin typeface="Lato"/>
                  <a:ea typeface="Lato"/>
                  <a:cs typeface="Lato"/>
                  <a:sym typeface="Lato"/>
                </a:rPr>
                <a:t>Service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1" u="sng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What kind of service maintenance are being provided by our peers? (P1)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How much are our peers charging for maintenance? (P0)</a:t>
              </a:r>
              <a:endParaRPr lang="en-US" sz="1600" dirty="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6" name="Google Shape;166;p21"/>
            <p:cNvSpPr txBox="1"/>
            <p:nvPr/>
          </p:nvSpPr>
          <p:spPr>
            <a:xfrm>
              <a:off x="589265" y="4753187"/>
              <a:ext cx="2041200" cy="107786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Branch 5</a:t>
              </a:r>
              <a:endParaRPr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b="1" i="1" u="sng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Context</a:t>
              </a:r>
              <a:endParaRPr sz="1800" b="1" i="1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Sub-Branch 1</a:t>
              </a:r>
              <a:r>
                <a:rPr lang="en-US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: </a:t>
              </a:r>
              <a:r>
                <a:rPr lang="en-US" sz="16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Regulation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600" b="1" u="sng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i="0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Has there been any change in government regulation that could affect our low conversion rates? (P3)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dirty="0">
                <a:latin typeface="Lato"/>
                <a:ea typeface="Lato"/>
                <a:cs typeface="Lato"/>
                <a:sym typeface="Lato"/>
              </a:endParaRPr>
            </a:p>
            <a:p>
              <a: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IN" sz="1600" i="0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0242" name="Picture 2">
            <a:extLst>
              <a:ext uri="{FF2B5EF4-FFF2-40B4-BE49-F238E27FC236}">
                <a16:creationId xmlns:a16="http://schemas.microsoft.com/office/drawing/2014/main" id="{680BC2A1-2D92-559D-C29D-A3D84CB48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136040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>
            <a:spLocks noGrp="1"/>
          </p:cNvSpPr>
          <p:nvPr>
            <p:ph type="title"/>
          </p:nvPr>
        </p:nvSpPr>
        <p:spPr>
          <a:xfrm>
            <a:off x="1424525" y="578891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 : Formulating Hypotheses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grpSp>
        <p:nvGrpSpPr>
          <p:cNvPr id="173" name="Google Shape;173;p22"/>
          <p:cNvGrpSpPr/>
          <p:nvPr/>
        </p:nvGrpSpPr>
        <p:grpSpPr>
          <a:xfrm>
            <a:off x="514664" y="2009476"/>
            <a:ext cx="11162675" cy="4469677"/>
            <a:chOff x="589265" y="4632481"/>
            <a:chExt cx="2041200" cy="223042"/>
          </a:xfrm>
        </p:grpSpPr>
        <p:sp>
          <p:nvSpPr>
            <p:cNvPr id="174" name="Google Shape;174;p22"/>
            <p:cNvSpPr txBox="1"/>
            <p:nvPr/>
          </p:nvSpPr>
          <p:spPr>
            <a:xfrm>
              <a:off x="589265" y="4632481"/>
              <a:ext cx="2041200" cy="107786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Branch 5</a:t>
              </a:r>
              <a:endParaRPr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Sub-Branch 2</a:t>
              </a:r>
              <a:r>
                <a:rPr lang="en-US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: </a:t>
              </a:r>
              <a:r>
                <a:rPr lang="en-US" sz="16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Market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6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i="0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Is the market still hungry for such software? (P1)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i="0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How's the industry been performing in current market scenarios? (P4)</a:t>
              </a:r>
              <a:endParaRPr lang="en-US" sz="1600" i="0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5" name="Google Shape;175;p22"/>
            <p:cNvSpPr txBox="1"/>
            <p:nvPr/>
          </p:nvSpPr>
          <p:spPr>
            <a:xfrm>
              <a:off x="589265" y="4747737"/>
              <a:ext cx="2041200" cy="107786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Branch 5</a:t>
              </a:r>
              <a:endParaRPr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Sub-Branch 3</a:t>
              </a:r>
              <a:r>
                <a:rPr lang="en-US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: </a:t>
              </a:r>
              <a:r>
                <a:rPr lang="en-US" sz="16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Technology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600" b="1" u="sng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i="0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Has there any technological advancements in current software domain? (P2)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i="0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Are we using any outdated technology in our software? (P1)</a:t>
              </a:r>
              <a:endParaRPr lang="en-US" sz="1600" i="0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4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28997EA-048D-3C7E-C58E-CC17D7F4F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46348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1066800" y="373400"/>
            <a:ext cx="10058400" cy="121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III A : Generating Insights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sp>
        <p:nvSpPr>
          <p:cNvPr id="182" name="Google Shape;182;p23"/>
          <p:cNvSpPr txBox="1"/>
          <p:nvPr/>
        </p:nvSpPr>
        <p:spPr>
          <a:xfrm>
            <a:off x="274320" y="1806833"/>
            <a:ext cx="2470214" cy="4462760"/>
          </a:xfrm>
          <a:prstGeom prst="rect">
            <a:avLst/>
          </a:prstGeom>
          <a:noFill/>
          <a:ln w="9525" cap="flat" cmpd="sng">
            <a:solidFill>
              <a:srgbClr val="F694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Variable</a:t>
            </a:r>
            <a:r>
              <a:rPr lang="en-US"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City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GB" sz="1600" dirty="0"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B2B Sales Medium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GB" sz="1600" dirty="0"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Opportunity Status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GB" sz="1600" dirty="0"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Technology Primary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GB" sz="1600" dirty="0"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Opportunity Sizing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dirty="0">
                <a:latin typeface="Lato"/>
                <a:ea typeface="Lato"/>
                <a:cs typeface="Lato"/>
                <a:sym typeface="Lato"/>
              </a:rPr>
              <a:t>Business</a:t>
            </a:r>
            <a:r>
              <a:rPr lang="en-GB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600" dirty="0">
                <a:latin typeface="Lato"/>
                <a:ea typeface="Lato"/>
                <a:cs typeface="Lato"/>
                <a:sym typeface="Lato"/>
              </a:rPr>
              <a:t>From Client </a:t>
            </a: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23"/>
          <p:cNvSpPr txBox="1"/>
          <p:nvPr/>
        </p:nvSpPr>
        <p:spPr>
          <a:xfrm>
            <a:off x="2824480" y="1806833"/>
            <a:ext cx="6228080" cy="4462760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Insights if any</a:t>
            </a:r>
            <a:endParaRPr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Cities with highest potential revenue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GB" sz="1600" dirty="0"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Sales medium that has the highest conversion rates</a:t>
            </a: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All insights offer the opportunity status conversion rates</a:t>
            </a: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Top technologies with higher conversion rates</a:t>
            </a: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Clients with most potential revenue with highest conversion rates</a:t>
            </a: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Mumbai brings in the highest number of business from client in last fiscal year </a:t>
            </a:r>
            <a:r>
              <a:rPr lang="en-IN" sz="1600" b="0" i="0" dirty="0">
                <a:solidFill>
                  <a:srgbClr val="091E42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(FY 2017-18)</a:t>
            </a:r>
            <a:r>
              <a:rPr lang="en-GB" sz="16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across all the categories of business amount </a:t>
            </a:r>
            <a:endParaRPr sz="16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23"/>
          <p:cNvSpPr txBox="1"/>
          <p:nvPr/>
        </p:nvSpPr>
        <p:spPr>
          <a:xfrm>
            <a:off x="9204960" y="1806833"/>
            <a:ext cx="2773680" cy="4462760"/>
          </a:xfrm>
          <a:prstGeom prst="rect">
            <a:avLst/>
          </a:prstGeom>
          <a:noFill/>
          <a:ln w="9525" cap="flat" cmpd="sng">
            <a:solidFill>
              <a:srgbClr val="F694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Pattern of Insight</a:t>
            </a:r>
            <a:endParaRPr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Significant Outliers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GB" sz="16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16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Surprising Comparison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6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Surprising Comparison</a:t>
            </a:r>
            <a:endParaRPr lang="en-IN" sz="16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6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16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Significant Outliers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6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Surprising Comparison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Surprising Comparison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sz="14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4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29A453A5-9E4B-B0D7-2E35-D7F07AA5A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149406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77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GB" sz="3500" b="1" dirty="0">
                <a:solidFill>
                  <a:srgbClr val="EF413D"/>
                </a:solidFill>
              </a:rPr>
              <a:t>PART III A : Generating Insights</a:t>
            </a:r>
            <a:br>
              <a:rPr lang="en-GB" sz="3500" b="1" dirty="0">
                <a:solidFill>
                  <a:srgbClr val="EF413D"/>
                </a:solidFill>
              </a:rPr>
            </a:br>
            <a:r>
              <a:rPr lang="en-GB" sz="1000" b="1" dirty="0">
                <a:solidFill>
                  <a:srgbClr val="EF413D"/>
                </a:solidFill>
              </a:rPr>
              <a:t> </a:t>
            </a:r>
            <a:br>
              <a:rPr lang="en-GB" b="1" dirty="0"/>
            </a:br>
            <a:r>
              <a:rPr lang="en-GB" sz="3000" dirty="0">
                <a:solidFill>
                  <a:srgbClr val="5A5A5A"/>
                </a:solidFill>
              </a:rPr>
              <a:t>Sales Pipeline Conversion at a SaaS Startup</a:t>
            </a:r>
            <a:endParaRPr lang="en-GB" sz="3000" dirty="0"/>
          </a:p>
        </p:txBody>
      </p:sp>
      <p:sp>
        <p:nvSpPr>
          <p:cNvPr id="191" name="Google Shape;191;p24"/>
          <p:cNvSpPr txBox="1"/>
          <p:nvPr/>
        </p:nvSpPr>
        <p:spPr>
          <a:xfrm>
            <a:off x="409732" y="1715002"/>
            <a:ext cx="11162674" cy="4962540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Variable under  consideration: </a:t>
            </a:r>
            <a:r>
              <a:rPr lang="en-US" sz="16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City</a:t>
            </a:r>
            <a:endParaRPr lang="en-US" sz="1600"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7F3A8E89-B053-3C3B-6E31-2F97A66CA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92844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13AC257-9453-76F6-25D0-491895412E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49779265"/>
              </p:ext>
            </p:extLst>
          </p:nvPr>
        </p:nvGraphicFramePr>
        <p:xfrm>
          <a:off x="1584960" y="2139315"/>
          <a:ext cx="9144000" cy="4353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title"/>
          </p:nvPr>
        </p:nvSpPr>
        <p:spPr>
          <a:xfrm>
            <a:off x="409732" y="92845"/>
            <a:ext cx="10515600" cy="1156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III A : Generating Insights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sp>
        <p:nvSpPr>
          <p:cNvPr id="198" name="Google Shape;198;p25"/>
          <p:cNvSpPr txBox="1"/>
          <p:nvPr/>
        </p:nvSpPr>
        <p:spPr>
          <a:xfrm>
            <a:off x="409732" y="1513840"/>
            <a:ext cx="11162674" cy="5163701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Variable under  consideration: </a:t>
            </a:r>
            <a:r>
              <a:rPr lang="en-GB" sz="16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B2B Sales Medium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F785A75E-0215-3429-9B75-22D028B47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92845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2904BEF2-988E-A8EE-21FA-55477B445A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2179160"/>
              </p:ext>
            </p:extLst>
          </p:nvPr>
        </p:nvGraphicFramePr>
        <p:xfrm>
          <a:off x="1330169" y="1879600"/>
          <a:ext cx="9266711" cy="47979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>
            <a:spLocks noGrp="1"/>
          </p:cNvSpPr>
          <p:nvPr>
            <p:ph type="title"/>
          </p:nvPr>
        </p:nvSpPr>
        <p:spPr>
          <a:xfrm>
            <a:off x="838200" y="180459"/>
            <a:ext cx="10515600" cy="1120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III A : Generating Insights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sp>
        <p:nvSpPr>
          <p:cNvPr id="205" name="Google Shape;205;p26"/>
          <p:cNvSpPr txBox="1"/>
          <p:nvPr/>
        </p:nvSpPr>
        <p:spPr>
          <a:xfrm>
            <a:off x="409732" y="1412241"/>
            <a:ext cx="11121868" cy="4795004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Variable under  consideration: </a:t>
            </a:r>
            <a:r>
              <a:rPr lang="en-GB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Technology Primary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BB860DAB-E166-8724-3A14-EFE41CD74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180459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EB89677-1C0F-9FC7-67D3-723CBE2BAD5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7192540"/>
              </p:ext>
            </p:extLst>
          </p:nvPr>
        </p:nvGraphicFramePr>
        <p:xfrm>
          <a:off x="548640" y="1798837"/>
          <a:ext cx="10709432" cy="4795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 txBox="1">
            <a:spLocks noGrp="1"/>
          </p:cNvSpPr>
          <p:nvPr>
            <p:ph type="title"/>
          </p:nvPr>
        </p:nvSpPr>
        <p:spPr>
          <a:xfrm>
            <a:off x="838200" y="305165"/>
            <a:ext cx="10515600" cy="109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III B : Presenting Findings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5303A3C7-A05D-B132-48D4-069BA568F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234521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005F57F-7FED-C358-828B-2D107C49DD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4948851"/>
              </p:ext>
            </p:extLst>
          </p:nvPr>
        </p:nvGraphicFramePr>
        <p:xfrm>
          <a:off x="1005840" y="1402080"/>
          <a:ext cx="10078720" cy="4998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>
            <a:spLocks noGrp="1"/>
          </p:cNvSpPr>
          <p:nvPr>
            <p:ph type="title"/>
          </p:nvPr>
        </p:nvSpPr>
        <p:spPr>
          <a:xfrm>
            <a:off x="838200" y="180459"/>
            <a:ext cx="10515600" cy="1240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III A : Generating Insights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sp>
        <p:nvSpPr>
          <p:cNvPr id="212" name="Google Shape;212;p27"/>
          <p:cNvSpPr txBox="1"/>
          <p:nvPr/>
        </p:nvSpPr>
        <p:spPr>
          <a:xfrm>
            <a:off x="409732" y="1493520"/>
            <a:ext cx="11162674" cy="5184021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Variable under  consideration: </a:t>
            </a: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Busi</a:t>
            </a:r>
            <a:r>
              <a:rPr lang="en-US" sz="1800" b="1" u="sng" dirty="0">
                <a:latin typeface="Lato"/>
                <a:ea typeface="Lato"/>
                <a:cs typeface="Lato"/>
                <a:sym typeface="Lato"/>
              </a:rPr>
              <a:t>ness from Client</a:t>
            </a:r>
            <a:endParaRPr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93C4F7DA-E0CD-10F1-2909-289B7A129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180459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F39E9D2-C902-A50E-3879-BD315079D2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1052907"/>
              </p:ext>
            </p:extLst>
          </p:nvPr>
        </p:nvGraphicFramePr>
        <p:xfrm>
          <a:off x="619594" y="1971040"/>
          <a:ext cx="10820566" cy="4541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8"/>
          <p:cNvSpPr txBox="1">
            <a:spLocks noGrp="1"/>
          </p:cNvSpPr>
          <p:nvPr>
            <p:ph type="title"/>
          </p:nvPr>
        </p:nvSpPr>
        <p:spPr>
          <a:xfrm>
            <a:off x="1005840" y="109212"/>
            <a:ext cx="10058400" cy="1099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III A : Generating Insights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sp>
        <p:nvSpPr>
          <p:cNvPr id="219" name="Google Shape;219;p28"/>
          <p:cNvSpPr txBox="1"/>
          <p:nvPr/>
        </p:nvSpPr>
        <p:spPr>
          <a:xfrm>
            <a:off x="409732" y="1209040"/>
            <a:ext cx="11162674" cy="5468501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Variable under  consideration: </a:t>
            </a: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Client Revenue Sizing</a:t>
            </a:r>
            <a:endParaRPr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4BF6E944-28CF-BD47-A0A3-381D593C3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180459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DBF8AA2-0591-64DA-FFC2-A1F66B025F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0747945"/>
              </p:ext>
            </p:extLst>
          </p:nvPr>
        </p:nvGraphicFramePr>
        <p:xfrm>
          <a:off x="619594" y="1696720"/>
          <a:ext cx="10444646" cy="4796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>
            <a:spLocks noGrp="1"/>
          </p:cNvSpPr>
          <p:nvPr>
            <p:ph type="title"/>
          </p:nvPr>
        </p:nvSpPr>
        <p:spPr>
          <a:xfrm>
            <a:off x="838200" y="135653"/>
            <a:ext cx="9753600" cy="545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1800" b="1" dirty="0">
                <a:solidFill>
                  <a:srgbClr val="EF413D"/>
                </a:solidFill>
              </a:rPr>
              <a:t>PART III A : Generating Insights</a:t>
            </a:r>
            <a:br>
              <a:rPr lang="en-US" sz="1800" b="1" dirty="0"/>
            </a:br>
            <a:r>
              <a:rPr lang="en-US" sz="1800" dirty="0">
                <a:solidFill>
                  <a:srgbClr val="5A5A5A"/>
                </a:solidFill>
              </a:rPr>
              <a:t>Sales Pipeline Conversion at a SaaS Startup</a:t>
            </a:r>
            <a:endParaRPr sz="1800" dirty="0"/>
          </a:p>
        </p:txBody>
      </p:sp>
      <p:sp>
        <p:nvSpPr>
          <p:cNvPr id="226" name="Google Shape;226;p29"/>
          <p:cNvSpPr txBox="1"/>
          <p:nvPr/>
        </p:nvSpPr>
        <p:spPr>
          <a:xfrm>
            <a:off x="102999" y="680719"/>
            <a:ext cx="4037836" cy="6041626"/>
          </a:xfrm>
          <a:prstGeom prst="rect">
            <a:avLst/>
          </a:prstGeom>
          <a:noFill/>
          <a:ln w="9525" cap="flat" cmpd="sng">
            <a:solidFill>
              <a:srgbClr val="F694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Recommendations</a:t>
            </a:r>
            <a:endParaRPr sz="1400" b="0" i="0" u="sng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400" b="0" i="0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Mumbai, with its highest conversion rate and potential revenue (outpacing the second-best city by a remarkable </a:t>
            </a:r>
            <a:r>
              <a:rPr lang="en-GB" sz="1400" b="1" i="0" u="sng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10.72%</a:t>
            </a:r>
            <a:r>
              <a:rPr lang="en-GB" sz="1400" b="0" i="0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), stands as the most promising revenue generator. It is closely followed by Delhi.</a:t>
            </a:r>
            <a:endParaRPr sz="14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400" b="0" i="0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Amongst the development of cloud-based software, ERP Implementation technology not only requires the lowest man hours but also boasts the highest conversion rate at </a:t>
            </a:r>
            <a:r>
              <a:rPr lang="en-GB" sz="1400" b="1" i="0" u="sng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50.02%</a:t>
            </a:r>
            <a:r>
              <a:rPr lang="en-GB" sz="1400" b="0" i="0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nearly double that of Technical Business Solutions, which stands at </a:t>
            </a:r>
            <a:r>
              <a:rPr lang="en-GB" sz="1400" b="1" i="0" u="sng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23.44%</a:t>
            </a:r>
            <a:endParaRPr sz="1400" b="1" i="0" u="sng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400" b="0" i="0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While the Marketing sales medium generates a larger volume of leads, the Enterprise sellers achieve a </a:t>
            </a:r>
            <a:r>
              <a:rPr lang="en-GB" sz="1400" b="1" i="0" u="sng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3.41%</a:t>
            </a:r>
            <a:r>
              <a:rPr lang="en-GB" sz="1400" b="0" i="0" dirty="0">
                <a:solidFill>
                  <a:srgbClr val="37415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higher conversion rate.</a:t>
            </a:r>
            <a:endParaRPr sz="14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9"/>
          <p:cNvSpPr txBox="1"/>
          <p:nvPr/>
        </p:nvSpPr>
        <p:spPr>
          <a:xfrm>
            <a:off x="4236720" y="680719"/>
            <a:ext cx="7879080" cy="6041626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Corresponding Insights</a:t>
            </a:r>
            <a:endParaRPr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3D40C618-BA10-CD34-D260-4DF5FE73C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2400" y="79021"/>
            <a:ext cx="1803400" cy="54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13AC257-9453-76F6-25D0-491895412E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5591839"/>
              </p:ext>
            </p:extLst>
          </p:nvPr>
        </p:nvGraphicFramePr>
        <p:xfrm>
          <a:off x="4389121" y="1112521"/>
          <a:ext cx="7589518" cy="17519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B736E06-4F60-DDEA-E5BA-332025F67B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960890"/>
              </p:ext>
            </p:extLst>
          </p:nvPr>
        </p:nvGraphicFramePr>
        <p:xfrm>
          <a:off x="4389120" y="2771576"/>
          <a:ext cx="7589519" cy="1902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904BEF2-988E-A8EE-21FA-55477B445A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0893847"/>
              </p:ext>
            </p:extLst>
          </p:nvPr>
        </p:nvGraphicFramePr>
        <p:xfrm>
          <a:off x="4389121" y="4674075"/>
          <a:ext cx="7589518" cy="2021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838200" y="8590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 b="1" dirty="0">
                <a:solidFill>
                  <a:srgbClr val="EF413D"/>
                </a:solidFill>
              </a:rPr>
              <a:t>ASSIGNMENT</a:t>
            </a:r>
            <a:br>
              <a:rPr lang="en-US" sz="4000" b="1" dirty="0">
                <a:solidFill>
                  <a:srgbClr val="EF413D"/>
                </a:solidFill>
              </a:rPr>
            </a:br>
            <a:r>
              <a:rPr lang="en-US" sz="1100" b="1" dirty="0">
                <a:solidFill>
                  <a:srgbClr val="EF413D"/>
                </a:solidFill>
              </a:rPr>
              <a:t> </a:t>
            </a:r>
            <a:br>
              <a:rPr lang="en-US" sz="4000" b="1" dirty="0"/>
            </a:br>
            <a:r>
              <a:rPr lang="en-US" sz="3400" dirty="0">
                <a:solidFill>
                  <a:srgbClr val="5A5A5A"/>
                </a:solidFill>
              </a:rPr>
              <a:t>Name: </a:t>
            </a:r>
            <a:r>
              <a:rPr lang="en-US" sz="3400" b="1" u="sng" dirty="0">
                <a:solidFill>
                  <a:srgbClr val="5A5A5A"/>
                </a:solidFill>
                <a:latin typeface="Arial Nova" panose="020F0502020204030204" pitchFamily="34" charset="0"/>
                <a:cs typeface="Aldhabi" panose="020F0502020204030204" pitchFamily="2" charset="-78"/>
              </a:rPr>
              <a:t>TechnoServe</a:t>
            </a:r>
            <a:endParaRPr b="1" u="sng" dirty="0">
              <a:solidFill>
                <a:srgbClr val="5A5A5A"/>
              </a:solidFill>
              <a:latin typeface="Arial Nova" panose="020F0502020204030204" pitchFamily="34" charset="0"/>
              <a:cs typeface="Aldhabi" panose="020F0502020204030204" pitchFamily="2" charset="-78"/>
            </a:endParaRPr>
          </a:p>
        </p:txBody>
      </p:sp>
      <p:sp>
        <p:nvSpPr>
          <p:cNvPr id="93" name="Google Shape;93;p13"/>
          <p:cNvSpPr txBox="1">
            <a:spLocks noGrp="1"/>
          </p:cNvSpPr>
          <p:nvPr>
            <p:ph idx="1"/>
          </p:nvPr>
        </p:nvSpPr>
        <p:spPr>
          <a:xfrm>
            <a:off x="838200" y="2686700"/>
            <a:ext cx="10515600" cy="3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 dirty="0">
                <a:solidFill>
                  <a:srgbClr val="EF413D"/>
                </a:solidFill>
              </a:rPr>
              <a:t>Problem Statement</a:t>
            </a:r>
            <a:br>
              <a:rPr lang="en-US" dirty="0"/>
            </a:br>
            <a:r>
              <a:rPr lang="en-US" sz="1400" dirty="0"/>
              <a:t> </a:t>
            </a:r>
            <a:br>
              <a:rPr lang="en-US" dirty="0"/>
            </a:br>
            <a:r>
              <a:rPr lang="en-US" sz="2000" dirty="0">
                <a:solidFill>
                  <a:srgbClr val="5A5A5A"/>
                </a:solidFill>
              </a:rPr>
              <a:t>The sales pipeline conversion percentage at TechnoServe (a tech SaaS startup) has dropped from 35% at the end of last fiscal (FY 2017-18) to 25% at present.</a:t>
            </a:r>
            <a:endParaRPr sz="2000" dirty="0">
              <a:solidFill>
                <a:srgbClr val="5A5A5A"/>
              </a:solidFill>
            </a:endParaRPr>
          </a:p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sz="2000" dirty="0">
              <a:solidFill>
                <a:srgbClr val="5A5A5A"/>
              </a:solidFill>
            </a:endParaRPr>
          </a:p>
          <a:p>
            <a:pPr marL="508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 dirty="0">
                <a:solidFill>
                  <a:srgbClr val="EF413D"/>
                </a:solidFill>
              </a:rPr>
              <a:t>Assignment Objective</a:t>
            </a:r>
            <a:endParaRPr sz="2400" dirty="0">
              <a:solidFill>
                <a:srgbClr val="EF413D"/>
              </a:solidFill>
            </a:endParaRPr>
          </a:p>
          <a:p>
            <a:pPr marL="50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1400" dirty="0"/>
              <a:t> </a:t>
            </a:r>
            <a:endParaRPr sz="2400" dirty="0">
              <a:solidFill>
                <a:srgbClr val="EF413D"/>
              </a:solidFill>
            </a:endParaRPr>
          </a:p>
          <a:p>
            <a:pPr marL="508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000" dirty="0">
                <a:solidFill>
                  <a:srgbClr val="5A5A5A"/>
                </a:solidFill>
              </a:rPr>
              <a:t>Understand the problem, come up with a hypothesis for low conversions faced by TechnoServe, and </a:t>
            </a:r>
            <a:r>
              <a:rPr lang="en-US" sz="2000" dirty="0" err="1">
                <a:solidFill>
                  <a:srgbClr val="5A5A5A"/>
                </a:solidFill>
              </a:rPr>
              <a:t>analyse</a:t>
            </a:r>
            <a:r>
              <a:rPr lang="en-US" sz="2000" dirty="0">
                <a:solidFill>
                  <a:srgbClr val="5A5A5A"/>
                </a:solidFill>
              </a:rPr>
              <a:t> the dataset provided to arrive at possible solutions to increase it.</a:t>
            </a:r>
            <a:endParaRPr sz="2000" dirty="0">
              <a:solidFill>
                <a:srgbClr val="5A5A5A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1717C9-A632-8382-9C7B-CAF87CA5C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111698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9753600" cy="7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1800" b="1" dirty="0">
                <a:solidFill>
                  <a:srgbClr val="EF413D"/>
                </a:solidFill>
              </a:rPr>
              <a:t>PART III B : Presenting Findings </a:t>
            </a:r>
            <a:br>
              <a:rPr lang="en-US" sz="1800" b="1" dirty="0"/>
            </a:br>
            <a:r>
              <a:rPr lang="en-US" sz="1800" dirty="0">
                <a:solidFill>
                  <a:srgbClr val="5A5A5A"/>
                </a:solidFill>
              </a:rPr>
              <a:t>Sales Pipeline Conversion at a SaaS Startup</a:t>
            </a:r>
            <a:endParaRPr sz="1800" dirty="0"/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EF515ECB-84C5-725D-6FBE-1DB708380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9560" y="32806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57D3FBCD-7702-F6C5-0F39-F399925FB6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5922136"/>
              </p:ext>
            </p:extLst>
          </p:nvPr>
        </p:nvGraphicFramePr>
        <p:xfrm>
          <a:off x="218440" y="632450"/>
          <a:ext cx="11882120" cy="6116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0E68B8A-A46F-8997-068F-2BDD3B556D12}"/>
              </a:ext>
            </a:extLst>
          </p:cNvPr>
          <p:cNvCxnSpPr>
            <a:cxnSpLocks/>
          </p:cNvCxnSpPr>
          <p:nvPr/>
        </p:nvCxnSpPr>
        <p:spPr>
          <a:xfrm>
            <a:off x="9326880" y="3006504"/>
            <a:ext cx="13690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A83F695-AB5B-2AE3-24EF-C57CC0247AF3}"/>
              </a:ext>
            </a:extLst>
          </p:cNvPr>
          <p:cNvSpPr/>
          <p:nvPr/>
        </p:nvSpPr>
        <p:spPr>
          <a:xfrm>
            <a:off x="9326880" y="3746918"/>
            <a:ext cx="2738120" cy="244898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ERP Implementation technology dominates the client's share of business, commanding a remarkable </a:t>
            </a:r>
            <a:r>
              <a:rPr lang="en-GB" sz="1400" b="1" i="0" u="sng" dirty="0">
                <a:solidFill>
                  <a:srgbClr val="374151"/>
                </a:solidFill>
                <a:effectLst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63.84%</a:t>
            </a:r>
            <a:r>
              <a:rPr lang="en-GB" sz="14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, followed by Technical Business Solutions at </a:t>
            </a:r>
            <a:r>
              <a:rPr lang="en-GB" sz="1400" b="1" i="0" u="sng" dirty="0">
                <a:solidFill>
                  <a:srgbClr val="374151"/>
                </a:solidFill>
                <a:effectLst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35.02%</a:t>
            </a:r>
            <a:r>
              <a:rPr lang="en-GB" sz="14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. Collectively, Legacy Modernization and Analytics contribute a combined share of just </a:t>
            </a:r>
            <a:r>
              <a:rPr lang="en-GB" sz="1400" b="1" i="0" dirty="0">
                <a:solidFill>
                  <a:srgbClr val="374151"/>
                </a:solidFill>
                <a:effectLst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1.14%</a:t>
            </a:r>
            <a:endParaRPr lang="en-IN" sz="1400" b="1" dirty="0">
              <a:latin typeface="Arial" panose="020B0604020202020204" pitchFamily="34" charset="0"/>
              <a:ea typeface="Lato" panose="020F0502020204030203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5B47D41-B6BA-B824-200E-3C382BFB22EF}"/>
              </a:ext>
            </a:extLst>
          </p:cNvPr>
          <p:cNvCxnSpPr>
            <a:cxnSpLocks/>
          </p:cNvCxnSpPr>
          <p:nvPr/>
        </p:nvCxnSpPr>
        <p:spPr>
          <a:xfrm>
            <a:off x="10695940" y="3006504"/>
            <a:ext cx="0" cy="755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xfrm>
            <a:off x="1414365" y="61395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 : 1. Understanding the Problem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grpSp>
        <p:nvGrpSpPr>
          <p:cNvPr id="100" name="Google Shape;100;p14"/>
          <p:cNvGrpSpPr/>
          <p:nvPr/>
        </p:nvGrpSpPr>
        <p:grpSpPr>
          <a:xfrm>
            <a:off x="589265" y="2008707"/>
            <a:ext cx="11005471" cy="4680040"/>
            <a:chOff x="589265" y="4726688"/>
            <a:chExt cx="11005471" cy="751196"/>
          </a:xfrm>
        </p:grpSpPr>
        <p:sp>
          <p:nvSpPr>
            <p:cNvPr id="101" name="Google Shape;101;p14"/>
            <p:cNvSpPr txBox="1"/>
            <p:nvPr/>
          </p:nvSpPr>
          <p:spPr>
            <a:xfrm>
              <a:off x="589265" y="4726688"/>
              <a:ext cx="2041200" cy="751190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Who?</a:t>
              </a:r>
              <a:endParaRPr u="sng"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sz="1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3429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b="0" i="0" u="none" strike="noStrike" cap="none" dirty="0" err="1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TechnoServe</a:t>
              </a:r>
              <a:r>
                <a:rPr lang="en-GB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 is getting affected.</a:t>
              </a:r>
            </a:p>
          </p:txBody>
        </p:sp>
        <p:sp>
          <p:nvSpPr>
            <p:cNvPr id="102" name="Google Shape;102;p14"/>
            <p:cNvSpPr txBox="1"/>
            <p:nvPr/>
          </p:nvSpPr>
          <p:spPr>
            <a:xfrm>
              <a:off x="2830333" y="4726689"/>
              <a:ext cx="2041200" cy="751190"/>
            </a:xfrm>
            <a:prstGeom prst="rect">
              <a:avLst/>
            </a:prstGeom>
            <a:noFill/>
            <a:ln w="9525" cap="flat" cmpd="sng">
              <a:solidFill>
                <a:srgbClr val="F694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What?</a:t>
              </a:r>
              <a:endParaRPr u="sng" dirty="0"/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sz="1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TechnoServe is facing low conversion rates leading to huge revenue loss.</a:t>
              </a:r>
              <a:endParaRPr sz="1600" dirty="0"/>
            </a:p>
          </p:txBody>
        </p:sp>
        <p:sp>
          <p:nvSpPr>
            <p:cNvPr id="103" name="Google Shape;103;p14"/>
            <p:cNvSpPr txBox="1"/>
            <p:nvPr/>
          </p:nvSpPr>
          <p:spPr>
            <a:xfrm>
              <a:off x="5071401" y="4726689"/>
              <a:ext cx="2041200" cy="751190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When?</a:t>
              </a:r>
              <a:endParaRPr u="sng"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US" sz="1600" b="0" i="0" u="none" strike="noStrike" cap="none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  <a:sym typeface="Lato"/>
                </a:rPr>
                <a:t>Conversion rates were at </a:t>
              </a:r>
              <a:r>
                <a:rPr lang="en-US" sz="16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35% at the end of last fiscal (FY 2017-18) which has dropped to 25% at present.</a:t>
              </a:r>
              <a:endParaRPr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04" name="Google Shape;104;p14"/>
            <p:cNvSpPr txBox="1"/>
            <p:nvPr/>
          </p:nvSpPr>
          <p:spPr>
            <a:xfrm>
              <a:off x="9553536" y="4726694"/>
              <a:ext cx="2041200" cy="751190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How?</a:t>
              </a:r>
              <a:endParaRPr u="sng"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Software does not meet industry level standards.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US" sz="1600" dirty="0">
                  <a:latin typeface="Lato"/>
                  <a:ea typeface="Lato"/>
                  <a:cs typeface="Lato"/>
                  <a:sym typeface="Lato"/>
                </a:rPr>
                <a:t>High price with respect to its peers.</a:t>
              </a:r>
              <a:endParaRPr lang="en-US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14"/>
            <p:cNvSpPr txBox="1"/>
            <p:nvPr/>
          </p:nvSpPr>
          <p:spPr>
            <a:xfrm>
              <a:off x="7312469" y="4726691"/>
              <a:ext cx="2041200" cy="751190"/>
            </a:xfrm>
            <a:prstGeom prst="rect">
              <a:avLst/>
            </a:prstGeom>
            <a:noFill/>
            <a:ln w="9525" cap="flat" cmpd="sng">
              <a:solidFill>
                <a:srgbClr val="F694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Where?</a:t>
              </a:r>
              <a:endParaRPr u="sng"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Among the customers whom we are not able to convert into clients.</a:t>
              </a:r>
              <a:endParaRPr sz="1600" dirty="0"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99A740F0-77A8-2FD7-B0F2-D8B05EB45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47069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1586414" y="58347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 : 2. Understanding the Problem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grpSp>
        <p:nvGrpSpPr>
          <p:cNvPr id="112" name="Google Shape;112;p15"/>
          <p:cNvGrpSpPr/>
          <p:nvPr/>
        </p:nvGrpSpPr>
        <p:grpSpPr>
          <a:xfrm>
            <a:off x="254000" y="2008720"/>
            <a:ext cx="11704320" cy="4680004"/>
            <a:chOff x="589265" y="4726688"/>
            <a:chExt cx="8730612" cy="751190"/>
          </a:xfrm>
        </p:grpSpPr>
        <p:sp>
          <p:nvSpPr>
            <p:cNvPr id="113" name="Google Shape;113;p15"/>
            <p:cNvSpPr txBox="1"/>
            <p:nvPr/>
          </p:nvSpPr>
          <p:spPr>
            <a:xfrm>
              <a:off x="589265" y="4726688"/>
              <a:ext cx="2155666" cy="751190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Situation</a:t>
              </a:r>
              <a:endParaRPr u="sng"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What is the current situation of conversion rates in </a:t>
              </a:r>
              <a:r>
                <a:rPr lang="en-GB" sz="1600" b="0" i="0" u="none" strike="noStrike" cap="none" dirty="0" err="1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TechnoServe</a:t>
              </a:r>
              <a:r>
                <a:rPr lang="en-GB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What channels do the teams follow to make a positive conversion?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Has there been any recent change in marketing strategies?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What set to channels were used previously that were bringing in more leads?</a:t>
              </a:r>
            </a:p>
            <a:p>
              <a: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GB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q"/>
              </a:pPr>
              <a:endParaRPr sz="1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4" name="Google Shape;114;p15"/>
            <p:cNvSpPr txBox="1"/>
            <p:nvPr/>
          </p:nvSpPr>
          <p:spPr>
            <a:xfrm>
              <a:off x="2887566" y="4726688"/>
              <a:ext cx="2041200" cy="751190"/>
            </a:xfrm>
            <a:prstGeom prst="rect">
              <a:avLst/>
            </a:prstGeom>
            <a:noFill/>
            <a:ln w="9525" cap="flat" cmpd="sng">
              <a:solidFill>
                <a:srgbClr val="F694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Problem</a:t>
              </a:r>
              <a:endParaRPr u="sng"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What problems are they facing currently with their current process?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Is there any one problem that is leading towards another one?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Was there any decrease in marketing funding which could result to lower conversion rates?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q"/>
              </a:pPr>
              <a:endParaRPr lang="en-GB" dirty="0"/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q"/>
              </a:pPr>
              <a:endParaRPr dirty="0"/>
            </a:p>
          </p:txBody>
        </p:sp>
        <p:sp>
          <p:nvSpPr>
            <p:cNvPr id="115" name="Google Shape;115;p15"/>
            <p:cNvSpPr txBox="1"/>
            <p:nvPr/>
          </p:nvSpPr>
          <p:spPr>
            <a:xfrm>
              <a:off x="5071401" y="4726688"/>
              <a:ext cx="2041200" cy="751190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Implication</a:t>
              </a:r>
              <a:endParaRPr u="sng"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sz="1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Are the low conversion rates affecting company’s revenue?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Is the </a:t>
              </a: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steady decrease in conversion rates impacting your brand value in the industry?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Is the product still relevant in the industry?</a:t>
              </a:r>
            </a:p>
          </p:txBody>
        </p:sp>
        <p:sp>
          <p:nvSpPr>
            <p:cNvPr id="116" name="Google Shape;116;p15"/>
            <p:cNvSpPr txBox="1"/>
            <p:nvPr/>
          </p:nvSpPr>
          <p:spPr>
            <a:xfrm>
              <a:off x="7278677" y="4726688"/>
              <a:ext cx="2041200" cy="751190"/>
            </a:xfrm>
            <a:prstGeom prst="rect">
              <a:avLst/>
            </a:prstGeom>
            <a:noFill/>
            <a:ln w="9525" cap="flat" cmpd="sng">
              <a:solidFill>
                <a:srgbClr val="F694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Need-Payoff</a:t>
              </a:r>
              <a:endParaRPr u="sng"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sz="1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Will the solution increase the conversion rates from 25% to 45%?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Will the solution provided increase the customer base?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endParaRPr lang="en-GB" sz="1600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Will the solution </a:t>
              </a: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be effective for change in market standards?</a:t>
              </a:r>
              <a:endParaRPr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3AA2F4A2-948F-4640-F51C-3C29EC433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47078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>
            <a:spLocks noGrp="1"/>
          </p:cNvSpPr>
          <p:nvPr>
            <p:ph type="title"/>
          </p:nvPr>
        </p:nvSpPr>
        <p:spPr>
          <a:xfrm>
            <a:off x="1404205" y="49726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 : Formulating Hypotheses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sp>
        <p:nvSpPr>
          <p:cNvPr id="123" name="Google Shape;123;p16"/>
          <p:cNvSpPr txBox="1"/>
          <p:nvPr/>
        </p:nvSpPr>
        <p:spPr>
          <a:xfrm>
            <a:off x="514664" y="2009522"/>
            <a:ext cx="11162674" cy="4493538"/>
          </a:xfrm>
          <a:prstGeom prst="rect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Framework Used</a:t>
            </a:r>
            <a:endParaRPr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5C’s framework to be used in formulating hypothesis.</a:t>
            </a: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Reason for using the selected framework</a:t>
            </a:r>
            <a:endParaRPr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This framework gives a brief information about the state of market. </a:t>
            </a: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How you have used the framework here</a:t>
            </a:r>
            <a:endParaRPr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This framework will help us analyse both the internal and external factors which helps to build a solid hypothesis around the problem.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43A968B-FF48-E49A-D51F-E334705C4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130552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426719" y="108391"/>
            <a:ext cx="10058400" cy="121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GB" sz="3500" b="1" dirty="0">
                <a:solidFill>
                  <a:srgbClr val="EF413D"/>
                </a:solidFill>
              </a:rPr>
              <a:t>PART II : Formulating Hypotheses</a:t>
            </a:r>
            <a:br>
              <a:rPr lang="en-GB" sz="3500" b="1" dirty="0">
                <a:solidFill>
                  <a:srgbClr val="EF413D"/>
                </a:solidFill>
              </a:rPr>
            </a:br>
            <a:r>
              <a:rPr lang="en-GB" sz="1000" b="1" dirty="0">
                <a:solidFill>
                  <a:srgbClr val="EF413D"/>
                </a:solidFill>
              </a:rPr>
              <a:t> </a:t>
            </a:r>
            <a:br>
              <a:rPr lang="en-GB" b="1" dirty="0"/>
            </a:br>
            <a:r>
              <a:rPr lang="en-GB" sz="3000" dirty="0">
                <a:solidFill>
                  <a:srgbClr val="5A5A5A"/>
                </a:solidFill>
              </a:rPr>
              <a:t>Sales Pipeline Conversion at a SaaS Startup</a:t>
            </a:r>
            <a:endParaRPr lang="en-GB" sz="3000" dirty="0"/>
          </a:p>
        </p:txBody>
      </p:sp>
      <p:sp>
        <p:nvSpPr>
          <p:cNvPr id="130" name="Google Shape;130;p17"/>
          <p:cNvSpPr txBox="1"/>
          <p:nvPr/>
        </p:nvSpPr>
        <p:spPr>
          <a:xfrm>
            <a:off x="514664" y="3719238"/>
            <a:ext cx="11162674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Provide the structure of the framework here</a:t>
            </a:r>
            <a:endParaRPr lang="en-GB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(You can attach the screenshot or multiple screenshots depending on the clarity of the image)</a:t>
            </a:r>
            <a:endParaRPr lang="en-GB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CDF4712-1FE9-C21A-63B9-17FAF26A5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130552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8FB10E-B8DA-E82F-E6E6-370891CC0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310640"/>
            <a:ext cx="5976636" cy="54168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9AEF6A-2156-25EA-9FC0-EF1A64DC79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364" y="1310640"/>
            <a:ext cx="5976638" cy="54168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>
          <a:xfrm>
            <a:off x="1066800" y="432712"/>
            <a:ext cx="10058400" cy="1101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 : Formulating Hypotheses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grpSp>
        <p:nvGrpSpPr>
          <p:cNvPr id="137" name="Google Shape;137;p18"/>
          <p:cNvGrpSpPr/>
          <p:nvPr/>
        </p:nvGrpSpPr>
        <p:grpSpPr>
          <a:xfrm>
            <a:off x="514664" y="1727204"/>
            <a:ext cx="11311576" cy="4832744"/>
            <a:chOff x="589265" y="4631361"/>
            <a:chExt cx="2068428" cy="228409"/>
          </a:xfrm>
        </p:grpSpPr>
        <p:sp>
          <p:nvSpPr>
            <p:cNvPr id="138" name="Google Shape;138;p18"/>
            <p:cNvSpPr txBox="1"/>
            <p:nvPr/>
          </p:nvSpPr>
          <p:spPr>
            <a:xfrm>
              <a:off x="589265" y="4631361"/>
              <a:ext cx="2068428" cy="107193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Branch 1</a:t>
              </a:r>
              <a:endParaRPr dirty="0">
                <a:solidFill>
                  <a:schemeClr val="dk1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endParaRPr lang="en-IN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IN" sz="1800" b="1" i="1" u="sng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Customer: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endParaRPr lang="en-IN" sz="1800" b="1" i="1" u="sng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342900" lvl="0" indent="-342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Wingdings" panose="05000000000000000000" pitchFamily="2" charset="2"/>
                <a:buChar char="Ø"/>
              </a:pPr>
              <a:r>
                <a:rPr lang="en-IN" sz="16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From which cities, company has the highest number of customers?(P0)</a:t>
              </a:r>
            </a:p>
            <a:p>
              <a:pPr marL="342900" lvl="0" indent="-342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Wingdings" panose="05000000000000000000" pitchFamily="2" charset="2"/>
                <a:buChar char="Ø"/>
              </a:pPr>
              <a:r>
                <a:rPr lang="en-IN" sz="16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From which cities, company has the highest %age of ‘Won’ ‘Opportunity Sizing’?(P0)</a:t>
              </a:r>
            </a:p>
            <a:p>
              <a:pPr marL="342900" lvl="0" indent="-342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Wingdings" panose="05000000000000000000" pitchFamily="2" charset="2"/>
                <a:buChar char="Ø"/>
              </a:pPr>
              <a:r>
                <a:rPr lang="en-IN" sz="16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Which cities customers hold the highest %age of which technology? (P1)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endParaRPr lang="en-IN" sz="1800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endParaRPr lang="en-IN" sz="1800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9" name="Google Shape;139;p18"/>
            <p:cNvSpPr txBox="1"/>
            <p:nvPr/>
          </p:nvSpPr>
          <p:spPr>
            <a:xfrm>
              <a:off x="589265" y="4743829"/>
              <a:ext cx="2068428" cy="115941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Branch 2</a:t>
              </a:r>
              <a:endParaRPr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1" i="1" u="sng" dirty="0">
                  <a:latin typeface="Lato"/>
                  <a:ea typeface="Lato"/>
                  <a:cs typeface="Lato"/>
                  <a:sym typeface="Lato"/>
                </a:rPr>
                <a:t>Company: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600" b="1" u="sng" dirty="0">
                  <a:latin typeface="Lato"/>
                  <a:ea typeface="Lato"/>
                  <a:cs typeface="Lato"/>
                  <a:sym typeface="Lato"/>
                </a:rPr>
                <a:t>Sub-Branch 1</a:t>
              </a:r>
              <a:r>
                <a:rPr lang="en-IN" b="1" i="1" u="sng" dirty="0">
                  <a:latin typeface="Lato"/>
                  <a:ea typeface="Lato"/>
                  <a:cs typeface="Lato"/>
                  <a:sym typeface="Lato"/>
                </a:rPr>
                <a:t>:</a:t>
              </a:r>
              <a:r>
                <a:rPr lang="en-IN" sz="1800" b="1" i="1" dirty="0">
                  <a:latin typeface="Lato"/>
                  <a:ea typeface="Lato"/>
                  <a:cs typeface="Lato"/>
                  <a:sym typeface="Lato"/>
                </a:rPr>
                <a:t>  </a:t>
              </a:r>
              <a:r>
                <a:rPr lang="en-IN" sz="1600" b="1" u="sng" dirty="0">
                  <a:solidFill>
                    <a:schemeClr val="tx1"/>
                  </a:solidFill>
                  <a:latin typeface="Lato"/>
                  <a:ea typeface="Lato"/>
                  <a:cs typeface="Lato"/>
                  <a:sym typeface="Lato"/>
                </a:rPr>
                <a:t>Product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IN" sz="1800" b="1" i="1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Which technology has the highest 'Won' %age? (P0)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Which technology requires least %age o</a:t>
              </a: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f man hours involved over the opportunity? (P0)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What opportunity sizing brings in the highest ‘Won’ %age from the set of technologies? (P1)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v"/>
              </a:pPr>
              <a:endParaRPr sz="1800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7170" name="Picture 2">
            <a:extLst>
              <a:ext uri="{FF2B5EF4-FFF2-40B4-BE49-F238E27FC236}">
                <a16:creationId xmlns:a16="http://schemas.microsoft.com/office/drawing/2014/main" id="{FA6ED1F7-A857-8505-6778-ECC23B6FC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91263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1292445" y="54285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 : Formulating Hypotheses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grpSp>
        <p:nvGrpSpPr>
          <p:cNvPr id="146" name="Google Shape;146;p19"/>
          <p:cNvGrpSpPr/>
          <p:nvPr/>
        </p:nvGrpSpPr>
        <p:grpSpPr>
          <a:xfrm>
            <a:off x="489262" y="1989133"/>
            <a:ext cx="11188077" cy="4485367"/>
            <a:chOff x="584620" y="4631467"/>
            <a:chExt cx="2045845" cy="223825"/>
          </a:xfrm>
        </p:grpSpPr>
        <p:sp>
          <p:nvSpPr>
            <p:cNvPr id="147" name="Google Shape;147;p19"/>
            <p:cNvSpPr txBox="1"/>
            <p:nvPr/>
          </p:nvSpPr>
          <p:spPr>
            <a:xfrm>
              <a:off x="584620" y="4631467"/>
              <a:ext cx="2041200" cy="107786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Branch 2</a:t>
              </a:r>
              <a:endParaRPr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b="1" dirty="0"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600" b="1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Sub-Branch 2:</a:t>
              </a:r>
              <a:r>
                <a:rPr lang="en-IN" sz="1800" b="1" i="1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  </a:t>
              </a:r>
              <a:r>
                <a:rPr lang="en-IN" sz="1600" b="1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Sales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IN" b="1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285750" indent="-285750"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What channels of communication are the sales team using to make its presence in the market? (P0)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Which sales medium generates maximum ‘Won’ %age?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Which sales medium has the highest sales velocity?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v"/>
              </a:pPr>
              <a:endParaRPr lang="en-GB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v"/>
              </a:pPr>
              <a:endParaRPr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8" name="Google Shape;148;p19"/>
            <p:cNvSpPr txBox="1"/>
            <p:nvPr/>
          </p:nvSpPr>
          <p:spPr>
            <a:xfrm>
              <a:off x="589265" y="4747506"/>
              <a:ext cx="2041200" cy="107786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Branch 3</a:t>
              </a:r>
              <a:endParaRPr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sng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1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Collaboration: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US" sz="1600" dirty="0">
                  <a:latin typeface="Lato"/>
                  <a:ea typeface="Lato"/>
                  <a:cs typeface="Lato"/>
                  <a:sym typeface="Lato"/>
                </a:rPr>
                <a:t> Is company collaborating with any 3</a:t>
              </a:r>
              <a:r>
                <a:rPr lang="en-US" sz="1600" baseline="30000" dirty="0">
                  <a:latin typeface="Lato"/>
                  <a:ea typeface="Lato"/>
                  <a:cs typeface="Lato"/>
                  <a:sym typeface="Lato"/>
                </a:rPr>
                <a:t>rd</a:t>
              </a:r>
              <a:r>
                <a:rPr lang="en-US" sz="1600" dirty="0">
                  <a:latin typeface="Lato"/>
                  <a:ea typeface="Lato"/>
                  <a:cs typeface="Lato"/>
                  <a:sym typeface="Lato"/>
                </a:rPr>
                <a:t> party to build the software? (P0)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US" sz="1600" dirty="0">
                  <a:latin typeface="Lato"/>
                  <a:ea typeface="Lato"/>
                  <a:cs typeface="Lato"/>
                  <a:sym typeface="Lato"/>
                </a:rPr>
                <a:t> If yes, then what’s the time frame they need to build a customize solution for the customer? (P1)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US" sz="1600" dirty="0">
                  <a:latin typeface="Lato"/>
                  <a:ea typeface="Lato"/>
                  <a:cs typeface="Lato"/>
                  <a:sym typeface="Lato"/>
                </a:rPr>
                <a:t> What costs incur to </a:t>
              </a:r>
              <a:r>
                <a:rPr lang="en-US" sz="1600" dirty="0" err="1">
                  <a:latin typeface="Lato"/>
                  <a:ea typeface="Lato"/>
                  <a:cs typeface="Lato"/>
                  <a:sym typeface="Lato"/>
                </a:rPr>
                <a:t>Technoserve</a:t>
              </a:r>
              <a:r>
                <a:rPr lang="en-US" sz="1600" dirty="0">
                  <a:latin typeface="Lato"/>
                  <a:ea typeface="Lato"/>
                  <a:cs typeface="Lato"/>
                  <a:sym typeface="Lato"/>
                </a:rPr>
                <a:t> to build the software from a 3</a:t>
              </a:r>
              <a:r>
                <a:rPr lang="en-US" sz="1600" baseline="30000" dirty="0">
                  <a:latin typeface="Lato"/>
                  <a:ea typeface="Lato"/>
                  <a:cs typeface="Lato"/>
                  <a:sym typeface="Lato"/>
                </a:rPr>
                <a:t>rd</a:t>
              </a:r>
              <a:r>
                <a:rPr lang="en-US" sz="1600" dirty="0">
                  <a:latin typeface="Lato"/>
                  <a:ea typeface="Lato"/>
                  <a:cs typeface="Lato"/>
                  <a:sym typeface="Lato"/>
                </a:rPr>
                <a:t> party organization?(P0)</a:t>
              </a:r>
            </a:p>
            <a:p>
              <a:pPr marL="171450" marR="0" lvl="0" indent="-1714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v"/>
              </a:pPr>
              <a:endParaRPr sz="11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8194" name="Picture 2">
            <a:extLst>
              <a:ext uri="{FF2B5EF4-FFF2-40B4-BE49-F238E27FC236}">
                <a16:creationId xmlns:a16="http://schemas.microsoft.com/office/drawing/2014/main" id="{35EA2329-C095-3EB6-21B1-ABAE703CA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254693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>
            <a:spLocks noGrp="1"/>
          </p:cNvSpPr>
          <p:nvPr>
            <p:ph type="title"/>
          </p:nvPr>
        </p:nvSpPr>
        <p:spPr>
          <a:xfrm>
            <a:off x="1556605" y="553825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500" b="1" dirty="0">
                <a:solidFill>
                  <a:srgbClr val="EF413D"/>
                </a:solidFill>
              </a:rPr>
              <a:t>PART II : Formulating Hypotheses</a:t>
            </a:r>
            <a:br>
              <a:rPr lang="en-US" sz="3500" b="1" dirty="0">
                <a:solidFill>
                  <a:srgbClr val="EF413D"/>
                </a:solidFill>
              </a:rPr>
            </a:br>
            <a:r>
              <a:rPr lang="en-US" sz="1000" b="1" dirty="0">
                <a:solidFill>
                  <a:srgbClr val="EF413D"/>
                </a:solidFill>
              </a:rPr>
              <a:t> </a:t>
            </a:r>
            <a:br>
              <a:rPr lang="en-US" b="1" dirty="0"/>
            </a:br>
            <a:r>
              <a:rPr lang="en-US" sz="3000" dirty="0">
                <a:solidFill>
                  <a:srgbClr val="5A5A5A"/>
                </a:solidFill>
              </a:rPr>
              <a:t>Sales Pipeline Conversion at a SaaS Startup</a:t>
            </a:r>
            <a:endParaRPr sz="3000" dirty="0"/>
          </a:p>
        </p:txBody>
      </p:sp>
      <p:grpSp>
        <p:nvGrpSpPr>
          <p:cNvPr id="155" name="Google Shape;155;p20"/>
          <p:cNvGrpSpPr/>
          <p:nvPr/>
        </p:nvGrpSpPr>
        <p:grpSpPr>
          <a:xfrm>
            <a:off x="514664" y="1986992"/>
            <a:ext cx="11162675" cy="4616306"/>
            <a:chOff x="589265" y="4631360"/>
            <a:chExt cx="2041200" cy="230359"/>
          </a:xfrm>
        </p:grpSpPr>
        <p:sp>
          <p:nvSpPr>
            <p:cNvPr id="156" name="Google Shape;156;p20"/>
            <p:cNvSpPr txBox="1"/>
            <p:nvPr/>
          </p:nvSpPr>
          <p:spPr>
            <a:xfrm>
              <a:off x="589265" y="4631360"/>
              <a:ext cx="2041200" cy="107786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Branch 4</a:t>
              </a:r>
              <a:endParaRPr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1" u="sng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Competition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u="sng" dirty="0">
                  <a:latin typeface="Lato"/>
                  <a:ea typeface="Lato"/>
                  <a:cs typeface="Lato"/>
                  <a:sym typeface="Lato"/>
                </a:rPr>
                <a:t>Sub-Branch 1</a:t>
              </a:r>
              <a:r>
                <a:rPr lang="en-US" sz="1800" b="1" u="sng" dirty="0">
                  <a:latin typeface="Lato"/>
                  <a:ea typeface="Lato"/>
                  <a:cs typeface="Lato"/>
                  <a:sym typeface="Lato"/>
                </a:rPr>
                <a:t>: </a:t>
              </a:r>
              <a:r>
                <a:rPr lang="en-US" sz="1600" b="1" u="sng" dirty="0">
                  <a:latin typeface="Lato"/>
                  <a:ea typeface="Lato"/>
                  <a:cs typeface="Lato"/>
                  <a:sym typeface="Lato"/>
                </a:rPr>
                <a:t>Technology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1" u="sng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b="0" i="0" dirty="0">
                  <a:solidFill>
                    <a:srgbClr val="2D3436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Is our peer's technology superior to our software technology? (P0)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b="0" i="0" dirty="0">
                  <a:solidFill>
                    <a:srgbClr val="2D3436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Our competitor's technology caters to what percentage of the current market share? (P0)</a:t>
              </a:r>
            </a:p>
            <a:p>
              <a: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sz="1600" i="0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7" name="Google Shape;157;p20"/>
            <p:cNvSpPr txBox="1"/>
            <p:nvPr/>
          </p:nvSpPr>
          <p:spPr>
            <a:xfrm>
              <a:off x="589265" y="4753933"/>
              <a:ext cx="2041200" cy="107786"/>
            </a:xfrm>
            <a:prstGeom prst="rect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Branch 4</a:t>
              </a:r>
              <a:endParaRPr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u="sng" dirty="0">
                  <a:latin typeface="Lato"/>
                  <a:ea typeface="Lato"/>
                  <a:cs typeface="Lato"/>
                  <a:sym typeface="Lato"/>
                </a:rPr>
                <a:t>Sub-Branch 2: Price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600" b="1" u="sng" dirty="0">
                <a:latin typeface="Lato"/>
                <a:ea typeface="Lato"/>
                <a:cs typeface="Lato"/>
                <a:sym typeface="Lato"/>
              </a:endParaRP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How much our peer organization charging for a similar set of software? (P0)</a:t>
              </a:r>
            </a:p>
            <a:p>
              <a:pPr marL="285750" marR="0" lvl="0" indent="-2857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Ø"/>
              </a:pPr>
              <a:r>
                <a:rPr lang="en-GB" sz="1600" dirty="0">
                  <a:latin typeface="Lato"/>
                  <a:ea typeface="Lato"/>
                  <a:cs typeface="Lato"/>
                  <a:sym typeface="Lato"/>
                </a:rPr>
                <a:t>Are the peers providing any sort of discounts over their software? (P1)</a:t>
              </a:r>
              <a:endParaRPr lang="en-US" sz="1600" dirty="0"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1" u="sng" dirty="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9218" name="Picture 2">
            <a:extLst>
              <a:ext uri="{FF2B5EF4-FFF2-40B4-BE49-F238E27FC236}">
                <a16:creationId xmlns:a16="http://schemas.microsoft.com/office/drawing/2014/main" id="{F89BEE96-A29C-962D-97A0-A751930F3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800" y="187113"/>
            <a:ext cx="1524000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16986</TotalTime>
  <Words>2391</Words>
  <Application>Microsoft Office PowerPoint</Application>
  <PresentationFormat>Widescreen</PresentationFormat>
  <Paragraphs>444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Lato</vt:lpstr>
      <vt:lpstr>Arial Nova</vt:lpstr>
      <vt:lpstr>Wingdings</vt:lpstr>
      <vt:lpstr>Tw Cen MT</vt:lpstr>
      <vt:lpstr>Arial</vt:lpstr>
      <vt:lpstr>Droplet</vt:lpstr>
      <vt:lpstr>ASSIGNMENT GUIDELINES</vt:lpstr>
      <vt:lpstr>ASSIGNMENT   Name: TechnoServe</vt:lpstr>
      <vt:lpstr>PART I : 1. Understanding the Problem   Sales Pipeline Conversion at a SaaS Startup</vt:lpstr>
      <vt:lpstr>PART I : 2. Understanding the Problem   Sales Pipeline Conversion at a SaaS Startup</vt:lpstr>
      <vt:lpstr>PART II : Formulating Hypotheses   Sales Pipeline Conversion at a SaaS Startup</vt:lpstr>
      <vt:lpstr>PART II : Formulating Hypotheses   Sales Pipeline Conversion at a SaaS Startup</vt:lpstr>
      <vt:lpstr>PART II : Formulating Hypotheses   Sales Pipeline Conversion at a SaaS Startup</vt:lpstr>
      <vt:lpstr>PART II : Formulating Hypotheses   Sales Pipeline Conversion at a SaaS Startup</vt:lpstr>
      <vt:lpstr>PART II : Formulating Hypotheses   Sales Pipeline Conversion at a SaaS Startup</vt:lpstr>
      <vt:lpstr>PART II : Formulating Hypotheses   Sales Pipeline Conversion at a SaaS Startup</vt:lpstr>
      <vt:lpstr>PART II : Formulating Hypotheses   Sales Pipeline Conversion at a SaaS Startup</vt:lpstr>
      <vt:lpstr>PART III A : Generating Insights   Sales Pipeline Conversion at a SaaS Startup</vt:lpstr>
      <vt:lpstr>PART III A : Generating Insights   Sales Pipeline Conversion at a SaaS Startup</vt:lpstr>
      <vt:lpstr>PART III A : Generating Insights   Sales Pipeline Conversion at a SaaS Startup</vt:lpstr>
      <vt:lpstr>PART III A : Generating Insights   Sales Pipeline Conversion at a SaaS Startup</vt:lpstr>
      <vt:lpstr>PART III B : Presenting Findings   Sales Pipeline Conversion at a SaaS Startup</vt:lpstr>
      <vt:lpstr>PART III A : Generating Insights   Sales Pipeline Conversion at a SaaS Startup</vt:lpstr>
      <vt:lpstr>PART III A : Generating Insights   Sales Pipeline Conversion at a SaaS Startup</vt:lpstr>
      <vt:lpstr>PART III A : Generating Insights Sales Pipeline Conversion at a SaaS Startup</vt:lpstr>
      <vt:lpstr>PART III B : Presenting Findings  Sales Pipeline Conversion at a SaaS Startup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GUIDELINES</dc:title>
  <dc:creator>Lenovo</dc:creator>
  <cp:lastModifiedBy>A2143</cp:lastModifiedBy>
  <cp:revision>89</cp:revision>
  <dcterms:modified xsi:type="dcterms:W3CDTF">2023-10-02T06:24:35Z</dcterms:modified>
</cp:coreProperties>
</file>